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1"/>
  </p:sldMasterIdLst>
  <p:notesMasterIdLst>
    <p:notesMasterId r:id="rId31"/>
  </p:notesMasterIdLst>
  <p:handoutMasterIdLst>
    <p:handoutMasterId r:id="rId32"/>
  </p:handoutMasterIdLst>
  <p:sldIdLst>
    <p:sldId id="287" r:id="rId2"/>
    <p:sldId id="720" r:id="rId3"/>
    <p:sldId id="302" r:id="rId4"/>
    <p:sldId id="315" r:id="rId5"/>
    <p:sldId id="293" r:id="rId6"/>
    <p:sldId id="320" r:id="rId7"/>
    <p:sldId id="730" r:id="rId8"/>
    <p:sldId id="721" r:id="rId9"/>
    <p:sldId id="729" r:id="rId10"/>
    <p:sldId id="257" r:id="rId11"/>
    <p:sldId id="270" r:id="rId12"/>
    <p:sldId id="723" r:id="rId13"/>
    <p:sldId id="271" r:id="rId14"/>
    <p:sldId id="273" r:id="rId15"/>
    <p:sldId id="276" r:id="rId16"/>
    <p:sldId id="259" r:id="rId17"/>
    <p:sldId id="726" r:id="rId18"/>
    <p:sldId id="278" r:id="rId19"/>
    <p:sldId id="261" r:id="rId20"/>
    <p:sldId id="284" r:id="rId21"/>
    <p:sldId id="728" r:id="rId22"/>
    <p:sldId id="281" r:id="rId23"/>
    <p:sldId id="279" r:id="rId24"/>
    <p:sldId id="313" r:id="rId25"/>
    <p:sldId id="296" r:id="rId26"/>
    <p:sldId id="731" r:id="rId27"/>
    <p:sldId id="283" r:id="rId28"/>
    <p:sldId id="294" r:id="rId29"/>
    <p:sldId id="282" r:id="rId30"/>
  </p:sldIdLst>
  <p:sldSz cx="12192000" cy="6858000"/>
  <p:notesSz cx="6858000" cy="9313863"/>
  <p:embeddedFontLst>
    <p:embeddedFont>
      <p:font typeface="ＭＳ Ｐゴシック" panose="020B0600070205080204" pitchFamily="34" charset="-128"/>
      <p:regular r:id="rId33"/>
    </p:embeddedFont>
    <p:embeddedFont>
      <p:font typeface="Aharoni" panose="02010803020104030203" pitchFamily="2" charset="-79"/>
      <p:bold r:id="rId34"/>
    </p:embeddedFont>
    <p:embeddedFont>
      <p:font typeface="Arial Black" panose="020B0A04020102020204" pitchFamily="34" charset="0"/>
      <p:bold r:id="rId35"/>
    </p:embeddedFont>
    <p:embeddedFont>
      <p:font typeface="Baskerville Old Face" panose="02020602080505020303" pitchFamily="18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Edwardian Script ITC" panose="030303020407070D0804" pitchFamily="66" charset="0"/>
      <p:regular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6A300"/>
    <a:srgbClr val="E6AF00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>
      <p:cViewPr varScale="1">
        <p:scale>
          <a:sx n="108" d="100"/>
          <a:sy n="108" d="100"/>
        </p:scale>
        <p:origin x="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5BB03B-5193-4A2E-AF7C-5059B73CB3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108" cy="467430"/>
          </a:xfrm>
          <a:prstGeom prst="rect">
            <a:avLst/>
          </a:prstGeom>
        </p:spPr>
        <p:txBody>
          <a:bodyPr vert="horz" wrap="square" lIns="89940" tIns="44970" rIns="89940" bIns="4497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D3E17-C6CE-4D61-AA20-9445497F0B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354" y="0"/>
            <a:ext cx="2972108" cy="467430"/>
          </a:xfrm>
          <a:prstGeom prst="rect">
            <a:avLst/>
          </a:prstGeom>
        </p:spPr>
        <p:txBody>
          <a:bodyPr vert="horz" wrap="square" lIns="89940" tIns="44970" rIns="89940" bIns="4497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873BF95-EF4D-4300-BF02-B6475B41733F}" type="datetimeFigureOut">
              <a:rPr lang="en-US" altLang="en-US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94F1CD-E5E8-4C21-A9CB-8A2C2BCFAB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433"/>
            <a:ext cx="2972108" cy="467430"/>
          </a:xfrm>
          <a:prstGeom prst="rect">
            <a:avLst/>
          </a:prstGeom>
        </p:spPr>
        <p:txBody>
          <a:bodyPr vert="horz" wrap="square" lIns="89940" tIns="44970" rIns="89940" bIns="4497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6EB8A-3830-47B0-96FE-E5A1A9F573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354" y="8846433"/>
            <a:ext cx="2972108" cy="467430"/>
          </a:xfrm>
          <a:prstGeom prst="rect">
            <a:avLst/>
          </a:prstGeom>
        </p:spPr>
        <p:txBody>
          <a:bodyPr vert="horz" wrap="square" lIns="89940" tIns="44970" rIns="89940" bIns="449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F64D3A-7CBE-43A6-B552-66D57AD0F5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5BA757-4414-4AC8-B53D-703C4A9531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570" cy="467430"/>
          </a:xfrm>
          <a:prstGeom prst="rect">
            <a:avLst/>
          </a:prstGeom>
        </p:spPr>
        <p:txBody>
          <a:bodyPr vert="horz" lIns="89940" tIns="44970" rIns="89940" bIns="4497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CFEB43-855E-45FD-AAB5-AF14BFBF73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5893" y="0"/>
            <a:ext cx="2970570" cy="467430"/>
          </a:xfrm>
          <a:prstGeom prst="rect">
            <a:avLst/>
          </a:prstGeom>
        </p:spPr>
        <p:txBody>
          <a:bodyPr vert="horz" lIns="89940" tIns="44970" rIns="89940" bIns="44970" rtlCol="0"/>
          <a:lstStyle>
            <a:lvl1pPr algn="r">
              <a:defRPr sz="1200"/>
            </a:lvl1pPr>
          </a:lstStyle>
          <a:p>
            <a:pPr>
              <a:defRPr/>
            </a:pPr>
            <a:fld id="{15A986CB-7019-4D52-8F2F-29C1336ECFE9}" type="datetimeFigureOut">
              <a:rPr lang="en-US"/>
              <a:pPr>
                <a:defRPr/>
              </a:pPr>
              <a:t>9/5/2018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F2C4096-3801-447A-BE2B-2F3BBFC988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48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40" tIns="44970" rIns="89940" bIns="4497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1369D07-DE7D-4C97-B314-32B623FF9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4570" y="4483225"/>
            <a:ext cx="5488861" cy="3666801"/>
          </a:xfrm>
          <a:prstGeom prst="rect">
            <a:avLst/>
          </a:prstGeom>
        </p:spPr>
        <p:txBody>
          <a:bodyPr vert="horz" lIns="89940" tIns="44970" rIns="89940" bIns="4497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49277-C332-4F1B-9F9E-0C7AE489F9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6433"/>
            <a:ext cx="2970570" cy="467430"/>
          </a:xfrm>
          <a:prstGeom prst="rect">
            <a:avLst/>
          </a:prstGeom>
        </p:spPr>
        <p:txBody>
          <a:bodyPr vert="horz" lIns="89940" tIns="44970" rIns="89940" bIns="4497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96CC6-66F8-4A0C-8A57-D934EB064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5893" y="8846433"/>
            <a:ext cx="2970570" cy="467430"/>
          </a:xfrm>
          <a:prstGeom prst="rect">
            <a:avLst/>
          </a:prstGeom>
        </p:spPr>
        <p:txBody>
          <a:bodyPr vert="horz" lIns="89940" tIns="44970" rIns="89940" bIns="44970" rtlCol="0" anchor="b"/>
          <a:lstStyle>
            <a:lvl1pPr algn="r">
              <a:defRPr sz="1200"/>
            </a:lvl1pPr>
          </a:lstStyle>
          <a:p>
            <a:pPr>
              <a:defRPr/>
            </a:pPr>
            <a:fld id="{407F88F4-4A81-4EDF-A9C8-B961BEB35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2C2EEE52-E5ED-4AB9-BB4D-3C8EDBB2D6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9A8F4769-D42D-49D0-A8EB-1A8AA54128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A04DD-681C-4F23-868E-24C9B89FC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E53FA-DB9B-40C1-9983-EBA02E0DC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7B9E7-5872-409F-AC73-CC0ABF1C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4F037B-F0DE-4989-A502-F9E32B70BE31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361A1-5D19-497A-88BA-568E87C2E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5CA2C-1B89-4838-84DD-71573CDA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5B8D5-FD87-48BC-A307-FD615B92092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22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7E94-8DA7-4DE6-BB76-BECB8EB5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968E1-9937-479A-A4EF-16660DC97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6D022-375B-42A6-BD9B-5FF15D12B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FC6C30-F0EE-4CC0-8B00-3752819A40B1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F3D43-51DF-466C-92C3-6F9DEE66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993D7-7E9C-4BAD-8E23-29C00D87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7C98E-38BE-449B-BF79-5D65294BACF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1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06E29B-353A-450B-AFD7-E4A07F0A6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09E2C-B33D-4A97-BAC8-BE6047713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AF11-572C-46CD-A124-C1ED27BB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2A32C3-933F-4740-A427-D9F4469D4791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17424-6088-4F5E-9024-B027AA540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01C5B-A4C5-424A-933C-AD44C75B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57A42-7680-4379-87F0-85A9F9C1AE1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503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2A5F-155A-40CC-89D1-B1504526B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500F8-4A13-46CE-96F1-E0ADAA849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67378-008D-45B6-B41B-CBC38F954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E4B389-E11F-45E0-8D9E-6135B9380936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943E-10BE-4AEA-A260-45061D2A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692DE-A03F-454C-9F54-CB28193F7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8920B-0A32-4E07-967F-4790CE6CE5E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02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085B-C7C1-4332-89E9-10FBC32F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BE741-0DAA-4B2E-BB28-6E8B7DC1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0E517-F024-463D-9DB4-A728EC604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AC42BB-3AFC-4B69-8DAC-9F5A089CC7AA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1CEE2-4A13-43F2-903D-60F6C32C1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3A7AA-6444-4E77-B1A8-2E71DF56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6A5FC-ACF9-49A7-B262-96DFBF31A5F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82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164CF-E493-47A2-9C29-BC7E83D5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86A0B-878C-48CC-96F7-15CF06509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C6951-3DB4-4A77-8C17-13A0E5B6F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AD784-726E-44E5-90E7-383A919C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1AF04D-8FAA-47D7-8889-21B4CCB29F9D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4ED00-6C47-4576-81A1-2C2D2665B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C5B4A-3FB0-45A1-A847-DA92A802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154AB-A625-4102-8E24-934FEB34AB1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21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FCC9-34DF-4250-9199-83C8EE87E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A0B18-7CD5-4C0C-AA5C-D6184B1C5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F9D0E-01C1-4906-9CE3-281B565AF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53C23-293F-49D9-B901-72820F324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0B8070-AC05-48AE-AAE5-1F83B6D288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12DD0-314A-4D60-A817-4C8D1AB3C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C1D30-F1B0-41D3-A222-619523F56387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2B00B5-5C8E-4953-8ED9-53CAF38F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8DD41-EE87-43B0-9580-98E80A15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7DDC3-631B-4AC0-9871-732A1AF571F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64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DB909-0820-4D3A-8122-3E1E168E0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17655-321B-47AD-AB99-D0D8141C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775154-EDF8-40CD-8244-44378B10870D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2923BD-1C62-40F9-A98C-29A8C4E3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3FFBE-EFEA-45C0-82F1-2FDCDEA1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796C-CE77-40D0-A452-0F02B787035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37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4ED39-ED46-457F-9D3C-1AB02F60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B708D9-4D90-4CCD-BB89-207B1C5F5436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B701D-5403-48F1-A634-3FE7054B0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C23D4-D07A-4043-9D2B-C3EE2BFE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74E86-5C4D-44DC-B2BA-0E82A3933C4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64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18E0-0A1F-4346-A0E5-991BC5702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48EFF-A4B1-4180-8658-2F4AFE15A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FBA5E-CC4B-40A2-8E54-091B54035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B6C-3223-4E3C-9581-A84A2CCE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C98EBC-71A1-491E-AA61-76434A87B49C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6A6C9-D801-4FFF-8A27-B0F38815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BADF2-EE9B-46F5-AF33-2CC37F2D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690A3-D72D-4BDE-91B9-52679704377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79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1C1C-EDB8-4903-B8BD-B3852AA1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6CB8D-6AB6-4921-A9EF-CCAA5F5EA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00361-13FA-4990-A28F-3C1E26AE5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842A0-BE20-4E50-943B-4D4F001E7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233766-9229-47B2-95AD-753A91473358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8D4DA-76F8-44B5-92BD-6F2A66E83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63B35-2EBB-4AC6-B3E2-6284D69F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E66D9-91FA-4206-88A2-34C7EF5CD9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50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906D91-E5DA-4690-B27E-879E6732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70F7D-2938-4706-8799-67BDC837F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8F646-CA1E-484E-8D52-C9D24245A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5521A5-14A9-4EED-B14B-E673B056C70A}" type="datetimeFigureOut">
              <a:rPr lang="en-US" altLang="en-US" smtClean="0"/>
              <a:pPr>
                <a:defRPr/>
              </a:pPr>
              <a:t>9/5/2018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FD3E9-FC7E-4C3B-95E3-1885B27B4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DC52C-5E2A-4F59-B086-D95B2C56F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477341-B989-4046-A4FC-A59E5D960C9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80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png"/><Relationship Id="rId11" Type="http://schemas.openxmlformats.org/officeDocument/2006/relationships/image" Target="../media/image61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0.emf"/><Relationship Id="rId4" Type="http://schemas.openxmlformats.org/officeDocument/2006/relationships/image" Target="../media/image58.png"/><Relationship Id="rId9" Type="http://schemas.openxmlformats.org/officeDocument/2006/relationships/image" Target="../media/image59.emf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6">
            <a:extLst>
              <a:ext uri="{FF2B5EF4-FFF2-40B4-BE49-F238E27FC236}">
                <a16:creationId xmlns:a16="http://schemas.microsoft.com/office/drawing/2014/main" id="{6F8EA625-9446-4C67-A455-C2A1F343C5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126203"/>
              </p:ext>
            </p:extLst>
          </p:nvPr>
        </p:nvGraphicFramePr>
        <p:xfrm>
          <a:off x="7927759" y="0"/>
          <a:ext cx="4264241" cy="554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r:id="rId3" imgW="5955556" imgH="7796825" progId="">
                  <p:embed/>
                </p:oleObj>
              </mc:Choice>
              <mc:Fallback>
                <p:oleObj r:id="rId3" imgW="5955556" imgH="7796825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7759" y="0"/>
                        <a:ext cx="4264241" cy="554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10">
            <a:extLst>
              <a:ext uri="{FF2B5EF4-FFF2-40B4-BE49-F238E27FC236}">
                <a16:creationId xmlns:a16="http://schemas.microsoft.com/office/drawing/2014/main" id="{4C641C83-AB65-4A31-BE17-B61437F2FA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599511"/>
              </p:ext>
            </p:extLst>
          </p:nvPr>
        </p:nvGraphicFramePr>
        <p:xfrm>
          <a:off x="-16210" y="1390650"/>
          <a:ext cx="3973512" cy="546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r:id="rId5" imgW="6006349" imgH="8266667" progId="">
                  <p:embed/>
                </p:oleObj>
              </mc:Choice>
              <mc:Fallback>
                <p:oleObj r:id="rId5" imgW="6006349" imgH="8266667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210" y="1390650"/>
                        <a:ext cx="3973512" cy="546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itle 1">
            <a:extLst>
              <a:ext uri="{FF2B5EF4-FFF2-40B4-BE49-F238E27FC236}">
                <a16:creationId xmlns:a16="http://schemas.microsoft.com/office/drawing/2014/main" id="{31707A2E-7150-4355-A7A8-0E6E830B2122}"/>
              </a:ext>
            </a:extLst>
          </p:cNvPr>
          <p:cNvSpPr txBox="1">
            <a:spLocks/>
          </p:cNvSpPr>
          <p:nvPr/>
        </p:nvSpPr>
        <p:spPr bwMode="auto">
          <a:xfrm>
            <a:off x="3481791" y="3143784"/>
            <a:ext cx="4747809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32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Indonesia-Russia</a:t>
            </a:r>
            <a:r>
              <a:rPr lang="en-US" altLang="en-US" sz="3200" b="1" dirty="0"/>
              <a:t>: 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3200" b="1" i="1" dirty="0"/>
              <a:t>From Image Building to Practical Cooperation </a:t>
            </a:r>
          </a:p>
        </p:txBody>
      </p:sp>
      <p:sp>
        <p:nvSpPr>
          <p:cNvPr id="10247" name="Subtitle 2">
            <a:extLst>
              <a:ext uri="{FF2B5EF4-FFF2-40B4-BE49-F238E27FC236}">
                <a16:creationId xmlns:a16="http://schemas.microsoft.com/office/drawing/2014/main" id="{B97F4698-C616-43F3-BA48-6237D478AC50}"/>
              </a:ext>
            </a:extLst>
          </p:cNvPr>
          <p:cNvSpPr txBox="1">
            <a:spLocks/>
          </p:cNvSpPr>
          <p:nvPr/>
        </p:nvSpPr>
        <p:spPr bwMode="auto">
          <a:xfrm>
            <a:off x="2855348" y="4708390"/>
            <a:ext cx="5851525" cy="174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en-US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1800" b="1" dirty="0">
                <a:latin typeface="Arial" panose="020B0604020202020204" pitchFamily="34" charset="0"/>
              </a:rPr>
              <a:t>H.E. Mr. M. Wahid Supriyadi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1800" b="1" dirty="0">
                <a:latin typeface="Arial" panose="020B0604020202020204" pitchFamily="34" charset="0"/>
              </a:rPr>
              <a:t>Ambassador of the Republic of Indonesia</a:t>
            </a:r>
          </a:p>
          <a:p>
            <a:pPr>
              <a:spcBef>
                <a:spcPct val="0"/>
              </a:spcBef>
              <a:buNone/>
            </a:pPr>
            <a:r>
              <a:rPr lang="ru-RU" altLang="en-US" sz="1800" b="1" dirty="0">
                <a:latin typeface="Arial" panose="020B0604020202020204" pitchFamily="34" charset="0"/>
              </a:rPr>
              <a:t>to </a:t>
            </a:r>
            <a:r>
              <a:rPr lang="en-US" altLang="en-US" sz="1800" b="1" dirty="0">
                <a:latin typeface="Arial" panose="020B0604020202020204" pitchFamily="34" charset="0"/>
              </a:rPr>
              <a:t>the Russian Federation and Republic of Belarus</a:t>
            </a:r>
          </a:p>
          <a:p>
            <a:pPr>
              <a:spcBef>
                <a:spcPct val="0"/>
              </a:spcBef>
              <a:buNone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National Research Tomsk State University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i="1" dirty="0">
                <a:latin typeface="Arial" panose="020B0604020202020204" pitchFamily="34" charset="0"/>
              </a:rPr>
              <a:t>September</a:t>
            </a:r>
            <a:r>
              <a:rPr lang="ru-RU" altLang="en-US" sz="1400" i="1" dirty="0">
                <a:latin typeface="Arial" panose="020B0604020202020204" pitchFamily="34" charset="0"/>
              </a:rPr>
              <a:t> </a:t>
            </a:r>
            <a:r>
              <a:rPr lang="en-US" altLang="en-US" sz="1400" i="1" dirty="0">
                <a:latin typeface="Arial" panose="020B0604020202020204" pitchFamily="34" charset="0"/>
              </a:rPr>
              <a:t>6th</a:t>
            </a:r>
            <a:r>
              <a:rPr lang="ru-RU" altLang="en-US" sz="1400" i="1" dirty="0">
                <a:latin typeface="Arial" panose="020B0604020202020204" pitchFamily="34" charset="0"/>
              </a:rPr>
              <a:t>, 2018</a:t>
            </a:r>
          </a:p>
        </p:txBody>
      </p:sp>
      <p:pic>
        <p:nvPicPr>
          <p:cNvPr id="8" name="Picture 14" descr="animated INA flag">
            <a:extLst>
              <a:ext uri="{FF2B5EF4-FFF2-40B4-BE49-F238E27FC236}">
                <a16:creationId xmlns:a16="http://schemas.microsoft.com/office/drawing/2014/main" id="{47CA969F-4787-452B-B077-C44F60EC17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5474" y="141266"/>
            <a:ext cx="2010526" cy="133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ru-flag1.gif">
            <a:extLst>
              <a:ext uri="{FF2B5EF4-FFF2-40B4-BE49-F238E27FC236}">
                <a16:creationId xmlns:a16="http://schemas.microsoft.com/office/drawing/2014/main" id="{78287263-2C6D-4D2E-8370-76025AC7F8A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11746" y="105547"/>
            <a:ext cx="2001752" cy="1439168"/>
          </a:xfrm>
          <a:prstGeom prst="rect">
            <a:avLst/>
          </a:prstGeom>
        </p:spPr>
      </p:pic>
      <p:pic>
        <p:nvPicPr>
          <p:cNvPr id="12" name="Picture 2" descr="D:\[PICTURES]\[LOGO-GAMBAR-ETC]\globe.png">
            <a:extLst>
              <a:ext uri="{FF2B5EF4-FFF2-40B4-BE49-F238E27FC236}">
                <a16:creationId xmlns:a16="http://schemas.microsoft.com/office/drawing/2014/main" id="{38C0D9A4-3E8C-49AD-A235-1A68B95C1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5798687" y="1533732"/>
            <a:ext cx="1066800" cy="1076887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ex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0EB2AACC-3F83-4DCE-BB01-4385EF5094FF}"/>
              </a:ext>
            </a:extLst>
          </p:cNvPr>
          <p:cNvSpPr/>
          <p:nvPr/>
        </p:nvSpPr>
        <p:spPr>
          <a:xfrm>
            <a:off x="-3468688" y="0"/>
            <a:ext cx="8583896" cy="1167897"/>
          </a:xfrm>
          <a:prstGeom prst="parallelogram">
            <a:avLst>
              <a:gd name="adj" fmla="val 94792"/>
            </a:avLst>
          </a:prstGeom>
          <a:solidFill>
            <a:schemeClr val="accent4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3316" name="Title 1">
            <a:extLst>
              <a:ext uri="{FF2B5EF4-FFF2-40B4-BE49-F238E27FC236}">
                <a16:creationId xmlns:a16="http://schemas.microsoft.com/office/drawing/2014/main" id="{BAF03D24-11B4-4E5F-B43F-C648A7E6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965" y="251618"/>
            <a:ext cx="3526607" cy="744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8600" dirty="0">
                <a:solidFill>
                  <a:srgbClr val="C00000"/>
                </a:solidFill>
                <a:latin typeface="Aharoni" panose="02010803020104030203" pitchFamily="2" charset="-79"/>
                <a:ea typeface="ＭＳ Ｐゴシック" panose="020B0600070205080204" pitchFamily="34" charset="-128"/>
                <a:cs typeface="Aharoni" panose="02010803020104030203" pitchFamily="2" charset="-79"/>
              </a:rPr>
              <a:t>H</a:t>
            </a:r>
            <a:r>
              <a:rPr lang="en-US" altLang="en-US" sz="5400" dirty="0">
                <a:latin typeface="Aharoni" panose="02010803020104030203" pitchFamily="2" charset="-79"/>
                <a:ea typeface="ＭＳ Ｐゴシック" panose="020B0600070205080204" pitchFamily="34" charset="-128"/>
                <a:cs typeface="Aharoni" panose="02010803020104030203" pitchFamily="2" charset="-79"/>
              </a:rPr>
              <a:t>istory</a:t>
            </a:r>
            <a:endParaRPr lang="en-US" altLang="en-US" sz="4900" dirty="0">
              <a:latin typeface="Aharoni" panose="02010803020104030203" pitchFamily="2" charset="-79"/>
              <a:ea typeface="ＭＳ Ｐゴシック" panose="020B0600070205080204" pitchFamily="34" charset="-128"/>
              <a:cs typeface="Aharoni" panose="02010803020104030203" pitchFamily="2" charset="-79"/>
            </a:endParaRPr>
          </a:p>
        </p:txBody>
      </p:sp>
      <p:pic>
        <p:nvPicPr>
          <p:cNvPr id="5" name="Picture 2" descr="Image result for miklukho maklaya">
            <a:extLst>
              <a:ext uri="{FF2B5EF4-FFF2-40B4-BE49-F238E27FC236}">
                <a16:creationId xmlns:a16="http://schemas.microsoft.com/office/drawing/2014/main" id="{C6B2A1B9-7D14-49DA-99D4-73581398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70" y="385261"/>
            <a:ext cx="1340372" cy="18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92F23AB5-9915-46FF-86C7-A3C12A0B9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509" y="385261"/>
            <a:ext cx="50203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800000"/>
                </a:solidFill>
              </a:rPr>
              <a:t>Nikolay </a:t>
            </a:r>
            <a:r>
              <a:rPr lang="en-US" altLang="en-US" sz="2000" b="1" dirty="0" err="1">
                <a:solidFill>
                  <a:srgbClr val="800000"/>
                </a:solidFill>
              </a:rPr>
              <a:t>Mikhlukho-Maclay</a:t>
            </a:r>
            <a:endParaRPr lang="en-US" altLang="en-US" sz="2000" b="1" dirty="0"/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dirty="0"/>
              <a:t>19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Century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/>
              <a:t>Established first contact by visiting  Batavia and Ternate  in 1873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/>
              <a:t>His five books become references for Southeast Asian Study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8" name="Picture 2" descr="https://s-media-cache-ak0.pinimg.com/564x/4a/49/61/4a49617830d48e9168b620a075521ae0.jpg">
            <a:extLst>
              <a:ext uri="{FF2B5EF4-FFF2-40B4-BE49-F238E27FC236}">
                <a16:creationId xmlns:a16="http://schemas.microsoft.com/office/drawing/2014/main" id="{3B51174B-6E49-412C-84F9-77CA5921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03" y="2419364"/>
            <a:ext cx="1394814" cy="195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2A820577-4483-4413-912D-4333F0F33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032" y="2419364"/>
            <a:ext cx="541220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800000"/>
                </a:solidFill>
                <a:latin typeface="+mn-lt"/>
              </a:rPr>
              <a:t>Nikolai </a:t>
            </a:r>
            <a:r>
              <a:rPr lang="id-ID" altLang="en-US" sz="2000" b="1" dirty="0">
                <a:solidFill>
                  <a:srgbClr val="800000"/>
                </a:solidFill>
                <a:latin typeface="+mn-lt"/>
              </a:rPr>
              <a:t>Alexandrovich</a:t>
            </a:r>
            <a:r>
              <a:rPr lang="en-US" altLang="en-US" sz="2000" b="1" dirty="0">
                <a:solidFill>
                  <a:srgbClr val="800000"/>
                </a:solidFill>
                <a:latin typeface="+mn-lt"/>
              </a:rPr>
              <a:t> Romanov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latin typeface="+mn-lt"/>
              </a:rPr>
              <a:t>(Tsar Nikolai II)</a:t>
            </a:r>
            <a:endParaRPr lang="en-US" altLang="en-US" sz="20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>
                <a:latin typeface="+mn-lt"/>
              </a:rPr>
              <a:t>Visited Batavia 23 February – 1 March 1890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>
                <a:latin typeface="+mn-lt"/>
              </a:rPr>
              <a:t>Appointed Mr.</a:t>
            </a:r>
            <a:r>
              <a:rPr lang="id-ID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Modest Bakunin as First Consul  (1894-1899) </a:t>
            </a:r>
            <a:r>
              <a:rPr lang="en-US" altLang="en-US" sz="2000" dirty="0">
                <a:latin typeface="+mn-lt"/>
                <a:sym typeface="Wingdings" panose="05000000000000000000" pitchFamily="2" charset="2"/>
              </a:rPr>
              <a:t> A book titled </a:t>
            </a:r>
            <a:r>
              <a:rPr lang="ja-JP" altLang="en-US" sz="2000" dirty="0">
                <a:latin typeface="+mn-lt"/>
                <a:sym typeface="Wingdings" panose="05000000000000000000" pitchFamily="2" charset="2"/>
              </a:rPr>
              <a:t>“</a:t>
            </a:r>
            <a:r>
              <a:rPr lang="en-US" altLang="ja-JP" sz="2000" dirty="0">
                <a:latin typeface="+mn-lt"/>
                <a:sym typeface="Wingdings" panose="05000000000000000000" pitchFamily="2" charset="2"/>
              </a:rPr>
              <a:t>the Netherlands </a:t>
            </a:r>
            <a:r>
              <a:rPr lang="en-US" altLang="ja-JP" sz="2000" dirty="0" err="1">
                <a:latin typeface="+mn-lt"/>
                <a:sym typeface="Wingdings" panose="05000000000000000000" pitchFamily="2" charset="2"/>
              </a:rPr>
              <a:t>Tropika</a:t>
            </a:r>
            <a:r>
              <a:rPr lang="en-US" altLang="ja-JP" sz="2000" dirty="0">
                <a:latin typeface="+mn-lt"/>
                <a:sym typeface="Wingdings" panose="05000000000000000000" pitchFamily="2" charset="2"/>
              </a:rPr>
              <a:t>: Five years in Java</a:t>
            </a:r>
            <a:r>
              <a:rPr lang="ja-JP" altLang="en-US" sz="2000" dirty="0">
                <a:latin typeface="+mn-lt"/>
                <a:sym typeface="Wingdings" panose="05000000000000000000" pitchFamily="2" charset="2"/>
              </a:rPr>
              <a:t>”</a:t>
            </a:r>
            <a:r>
              <a:rPr lang="en-US" altLang="ja-JP" sz="2000" dirty="0">
                <a:latin typeface="+mn-lt"/>
                <a:sym typeface="Wingdings" panose="05000000000000000000" pitchFamily="2" charset="2"/>
              </a:rPr>
              <a:t> (1902)</a:t>
            </a:r>
            <a:endParaRPr lang="en-US" altLang="en-US" sz="2000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FADBCC7-D37A-4513-80B8-CC6351DE8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021" y="4979960"/>
            <a:ext cx="609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800000"/>
                </a:solidFill>
                <a:latin typeface="+mn-lt"/>
              </a:rPr>
              <a:t>Alexander Huber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dirty="0">
                <a:latin typeface="+mn-lt"/>
              </a:rPr>
              <a:t>1920s</a:t>
            </a:r>
            <a:endParaRPr lang="en-US" altLang="en-US" sz="2000" b="1" dirty="0">
              <a:latin typeface="+mn-lt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>
                <a:latin typeface="+mn-lt"/>
                <a:sym typeface="Wingdings" panose="05000000000000000000" pitchFamily="2" charset="2"/>
              </a:rPr>
              <a:t>A book titled “Indonesia, Socio-Economic </a:t>
            </a:r>
            <a:r>
              <a:rPr lang="id-ID" altLang="en-US" sz="2000" b="1" dirty="0">
                <a:latin typeface="+mn-lt"/>
                <a:sym typeface="Wingdings" panose="05000000000000000000" pitchFamily="2" charset="2"/>
              </a:rPr>
              <a:t>Sketch</a:t>
            </a:r>
            <a:r>
              <a:rPr lang="en-US" altLang="en-US" sz="2000" b="1" dirty="0">
                <a:latin typeface="+mn-lt"/>
                <a:sym typeface="Wingdings" panose="05000000000000000000" pitchFamily="2" charset="2"/>
              </a:rPr>
              <a:t>”</a:t>
            </a:r>
            <a:endParaRPr lang="id-ID" altLang="en-US" sz="2000" b="1" dirty="0">
              <a:latin typeface="+mn-lt"/>
            </a:endParaRPr>
          </a:p>
        </p:txBody>
      </p:sp>
      <p:pic>
        <p:nvPicPr>
          <p:cNvPr id="44034" name="Picture 2" descr="Guberm.jpg">
            <a:extLst>
              <a:ext uri="{FF2B5EF4-FFF2-40B4-BE49-F238E27FC236}">
                <a16:creationId xmlns:a16="http://schemas.microsoft.com/office/drawing/2014/main" id="{150C4797-CA90-476A-A942-253B87F32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81" y="4716713"/>
            <a:ext cx="1272010" cy="203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58B109E-AF04-42D2-96CB-FB6E698B74A3}"/>
              </a:ext>
            </a:extLst>
          </p:cNvPr>
          <p:cNvCxnSpPr/>
          <p:nvPr/>
        </p:nvCxnSpPr>
        <p:spPr>
          <a:xfrm>
            <a:off x="255588" y="450850"/>
            <a:ext cx="0" cy="2449513"/>
          </a:xfrm>
          <a:prstGeom prst="line">
            <a:avLst/>
          </a:prstGeom>
          <a:ln w="5715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3A525AF-759B-4887-8396-0D05E94E45B8}"/>
              </a:ext>
            </a:extLst>
          </p:cNvPr>
          <p:cNvSpPr txBox="1"/>
          <p:nvPr/>
        </p:nvSpPr>
        <p:spPr>
          <a:xfrm>
            <a:off x="9917113" y="763588"/>
            <a:ext cx="1573212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latin typeface="+mn-lt"/>
              </a:rPr>
              <a:t>Establishment of Russian Studies at the University of Indonesia and Padjadjaran University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CDF51F-ABBB-4E97-8125-AD0DED5272FB}"/>
              </a:ext>
            </a:extLst>
          </p:cNvPr>
          <p:cNvCxnSpPr/>
          <p:nvPr/>
        </p:nvCxnSpPr>
        <p:spPr>
          <a:xfrm>
            <a:off x="9902825" y="398463"/>
            <a:ext cx="0" cy="2449512"/>
          </a:xfrm>
          <a:prstGeom prst="line">
            <a:avLst/>
          </a:prstGeom>
          <a:ln w="5715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EDDDE34-3897-4892-916D-BD809A8F9208}"/>
              </a:ext>
            </a:extLst>
          </p:cNvPr>
          <p:cNvSpPr txBox="1"/>
          <p:nvPr/>
        </p:nvSpPr>
        <p:spPr>
          <a:xfrm>
            <a:off x="9926638" y="282575"/>
            <a:ext cx="9159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1962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90E91C-34B8-44BD-86A3-03A46687EDCE}"/>
              </a:ext>
            </a:extLst>
          </p:cNvPr>
          <p:cNvCxnSpPr/>
          <p:nvPr/>
        </p:nvCxnSpPr>
        <p:spPr>
          <a:xfrm>
            <a:off x="0" y="3157538"/>
            <a:ext cx="1219200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1" name="TextBox 12">
            <a:extLst>
              <a:ext uri="{FF2B5EF4-FFF2-40B4-BE49-F238E27FC236}">
                <a16:creationId xmlns:a16="http://schemas.microsoft.com/office/drawing/2014/main" id="{9D834299-6F91-4F75-A052-91A35F9BC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4489450"/>
            <a:ext cx="1503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The Soviet Union recognized Indonesia’s sovereignty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3F54ECA-CB7D-4E75-8C73-EFE9334E6B7F}"/>
              </a:ext>
            </a:extLst>
          </p:cNvPr>
          <p:cNvCxnSpPr/>
          <p:nvPr/>
        </p:nvCxnSpPr>
        <p:spPr>
          <a:xfrm>
            <a:off x="1716088" y="3741738"/>
            <a:ext cx="0" cy="2449512"/>
          </a:xfrm>
          <a:prstGeom prst="line">
            <a:avLst/>
          </a:prstGeom>
          <a:ln w="5715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27AE17-EDE3-4BAF-BBDF-87EDDA6B6FF5}"/>
              </a:ext>
            </a:extLst>
          </p:cNvPr>
          <p:cNvSpPr txBox="1"/>
          <p:nvPr/>
        </p:nvSpPr>
        <p:spPr>
          <a:xfrm>
            <a:off x="1746250" y="5489575"/>
            <a:ext cx="16732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December 27,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1949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2B406C-0213-483A-8DCE-E81C115756AD}"/>
              </a:ext>
            </a:extLst>
          </p:cNvPr>
          <p:cNvCxnSpPr/>
          <p:nvPr/>
        </p:nvCxnSpPr>
        <p:spPr>
          <a:xfrm>
            <a:off x="5762625" y="3690938"/>
            <a:ext cx="0" cy="2449512"/>
          </a:xfrm>
          <a:prstGeom prst="line">
            <a:avLst/>
          </a:prstGeom>
          <a:ln w="5715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B42B477-ADBF-4A68-A22E-567F3FCBA5E3}"/>
              </a:ext>
            </a:extLst>
          </p:cNvPr>
          <p:cNvSpPr txBox="1"/>
          <p:nvPr/>
        </p:nvSpPr>
        <p:spPr>
          <a:xfrm>
            <a:off x="5762625" y="5462588"/>
            <a:ext cx="1254125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January,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1954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BBF03B-2E90-429A-87E4-A80DE8CA54FC}"/>
              </a:ext>
            </a:extLst>
          </p:cNvPr>
          <p:cNvCxnSpPr/>
          <p:nvPr/>
        </p:nvCxnSpPr>
        <p:spPr>
          <a:xfrm>
            <a:off x="7224713" y="374650"/>
            <a:ext cx="0" cy="2449513"/>
          </a:xfrm>
          <a:prstGeom prst="line">
            <a:avLst/>
          </a:prstGeom>
          <a:ln w="5715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007FDC8-CBA0-434F-AA31-8B194A501594}"/>
              </a:ext>
            </a:extLst>
          </p:cNvPr>
          <p:cNvSpPr txBox="1"/>
          <p:nvPr/>
        </p:nvSpPr>
        <p:spPr>
          <a:xfrm>
            <a:off x="7251700" y="257175"/>
            <a:ext cx="1133475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May,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1954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F6650F-952A-480C-8380-29053306A891}"/>
              </a:ext>
            </a:extLst>
          </p:cNvPr>
          <p:cNvCxnSpPr/>
          <p:nvPr/>
        </p:nvCxnSpPr>
        <p:spPr>
          <a:xfrm>
            <a:off x="8758238" y="3597275"/>
            <a:ext cx="0" cy="2449513"/>
          </a:xfrm>
          <a:prstGeom prst="line">
            <a:avLst/>
          </a:prstGeom>
          <a:ln w="5715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3A214D-253B-4A14-9882-BF2C254B0247}"/>
              </a:ext>
            </a:extLst>
          </p:cNvPr>
          <p:cNvSpPr txBox="1"/>
          <p:nvPr/>
        </p:nvSpPr>
        <p:spPr>
          <a:xfrm>
            <a:off x="8758238" y="5670550"/>
            <a:ext cx="9144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1962</a:t>
            </a:r>
          </a:p>
        </p:txBody>
      </p:sp>
      <p:sp>
        <p:nvSpPr>
          <p:cNvPr id="16400" name="TextBox 25">
            <a:extLst>
              <a:ext uri="{FF2B5EF4-FFF2-40B4-BE49-F238E27FC236}">
                <a16:creationId xmlns:a16="http://schemas.microsoft.com/office/drawing/2014/main" id="{646773EA-C99B-4ED9-9590-67DDED61D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813" y="4302125"/>
            <a:ext cx="1765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Consulates of the Soviet Union first opened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In Surabaya, Banjarmasin, and Medan</a:t>
            </a:r>
            <a:endParaRPr lang="id-ID" altLang="en-US" sz="1400"/>
          </a:p>
        </p:txBody>
      </p:sp>
      <p:sp>
        <p:nvSpPr>
          <p:cNvPr id="16401" name="TextBox 26">
            <a:extLst>
              <a:ext uri="{FF2B5EF4-FFF2-40B4-BE49-F238E27FC236}">
                <a16:creationId xmlns:a16="http://schemas.microsoft.com/office/drawing/2014/main" id="{D0E05363-9C21-4BE1-8909-FE508B1E9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1119188"/>
            <a:ext cx="16129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Russia opened its Embassy in the Republic of Indonesia</a:t>
            </a:r>
          </a:p>
        </p:txBody>
      </p:sp>
      <p:pic>
        <p:nvPicPr>
          <p:cNvPr id="16402" name="Picture 1">
            <a:extLst>
              <a:ext uri="{FF2B5EF4-FFF2-40B4-BE49-F238E27FC236}">
                <a16:creationId xmlns:a16="http://schemas.microsoft.com/office/drawing/2014/main" id="{28CBC0F7-4E32-4B84-8415-2DD9B1D4C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306638"/>
            <a:ext cx="13604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TextBox 26">
            <a:extLst>
              <a:ext uri="{FF2B5EF4-FFF2-40B4-BE49-F238E27FC236}">
                <a16:creationId xmlns:a16="http://schemas.microsoft.com/office/drawing/2014/main" id="{3A1D3DEA-803B-4793-A763-CB58960AA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75" y="4760913"/>
            <a:ext cx="1701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Indonesia opened its Embassy in the Soviet Union</a:t>
            </a:r>
          </a:p>
        </p:txBody>
      </p:sp>
      <p:pic>
        <p:nvPicPr>
          <p:cNvPr id="16404" name="Picture 20" descr="https://upload.wikimedia.org/wikipedia/en/thumb/1/19/Russian_Embassy_in_Indonesia_(Kuningan,_South_Jakarta).jpg/440px-Russian_Embassy_in_Indonesia_(Kuningan,_South_Jakarta).jpg">
            <a:extLst>
              <a:ext uri="{FF2B5EF4-FFF2-40B4-BE49-F238E27FC236}">
                <a16:creationId xmlns:a16="http://schemas.microsoft.com/office/drawing/2014/main" id="{6D2C7999-A091-4A20-8361-4DB84BBF8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7"/>
          <a:stretch>
            <a:fillRect/>
          </a:stretch>
        </p:blipFill>
        <p:spPr bwMode="auto">
          <a:xfrm>
            <a:off x="6480175" y="2587625"/>
            <a:ext cx="15811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2" descr="https://m.kyriad.com/sites/default/files/top-destinations-city/surabaya.jpg">
            <a:extLst>
              <a:ext uri="{FF2B5EF4-FFF2-40B4-BE49-F238E27FC236}">
                <a16:creationId xmlns:a16="http://schemas.microsoft.com/office/drawing/2014/main" id="{B60D5049-BD61-4FDC-B3D9-E84B0EC7C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r="11719"/>
          <a:stretch>
            <a:fillRect/>
          </a:stretch>
        </p:blipFill>
        <p:spPr bwMode="auto">
          <a:xfrm>
            <a:off x="8145463" y="2587625"/>
            <a:ext cx="159226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1">
            <a:extLst>
              <a:ext uri="{FF2B5EF4-FFF2-40B4-BE49-F238E27FC236}">
                <a16:creationId xmlns:a16="http://schemas.microsoft.com/office/drawing/2014/main" id="{F7F61668-AB88-428A-BFC4-580741BA0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2663825"/>
            <a:ext cx="1630363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6">
            <a:extLst>
              <a:ext uri="{FF2B5EF4-FFF2-40B4-BE49-F238E27FC236}">
                <a16:creationId xmlns:a16="http://schemas.microsoft.com/office/drawing/2014/main" id="{C2FD5896-D1C8-4DD0-83FC-04FD34E7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025" y="2605088"/>
            <a:ext cx="1054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9">
            <a:extLst>
              <a:ext uri="{FF2B5EF4-FFF2-40B4-BE49-F238E27FC236}">
                <a16:creationId xmlns:a16="http://schemas.microsoft.com/office/drawing/2014/main" id="{C8A7A56B-7BCC-48B8-A100-68537AE5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088" y="2616200"/>
            <a:ext cx="10175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C38381F-376A-4A96-9C01-611A96D8CBFB}"/>
              </a:ext>
            </a:extLst>
          </p:cNvPr>
          <p:cNvCxnSpPr/>
          <p:nvPr/>
        </p:nvCxnSpPr>
        <p:spPr>
          <a:xfrm>
            <a:off x="3717925" y="450850"/>
            <a:ext cx="0" cy="2449513"/>
          </a:xfrm>
          <a:prstGeom prst="line">
            <a:avLst/>
          </a:prstGeom>
          <a:ln w="5715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4F83565-0DCF-48CC-85CD-CBFFD76E55B7}"/>
              </a:ext>
            </a:extLst>
          </p:cNvPr>
          <p:cNvSpPr txBox="1"/>
          <p:nvPr/>
        </p:nvSpPr>
        <p:spPr>
          <a:xfrm>
            <a:off x="3708400" y="352425"/>
            <a:ext cx="915988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1950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B4B03A-BFFF-4C1B-8DDC-6F026F42C97A}"/>
              </a:ext>
            </a:extLst>
          </p:cNvPr>
          <p:cNvSpPr txBox="1"/>
          <p:nvPr/>
        </p:nvSpPr>
        <p:spPr>
          <a:xfrm>
            <a:off x="3730625" y="1016000"/>
            <a:ext cx="1481138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latin typeface="+mn-lt"/>
              </a:rPr>
              <a:t>The opening of Indonesia studies at Leningrad </a:t>
            </a:r>
          </a:p>
          <a:p>
            <a:pPr>
              <a:defRPr/>
            </a:pPr>
            <a:r>
              <a:rPr lang="ru-RU" sz="1400" dirty="0">
                <a:latin typeface="+mn-lt"/>
              </a:rPr>
              <a:t>(now St.Petersburg) State University-SPbSU)</a:t>
            </a:r>
          </a:p>
        </p:txBody>
      </p:sp>
      <p:pic>
        <p:nvPicPr>
          <p:cNvPr id="16412" name="Picture 34">
            <a:extLst>
              <a:ext uri="{FF2B5EF4-FFF2-40B4-BE49-F238E27FC236}">
                <a16:creationId xmlns:a16="http://schemas.microsoft.com/office/drawing/2014/main" id="{E520FB01-A86E-426D-81E8-6C3AB5D1B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2635250"/>
            <a:ext cx="17272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35" descr="ISAA_old_1.jpg">
            <a:extLst>
              <a:ext uri="{FF2B5EF4-FFF2-40B4-BE49-F238E27FC236}">
                <a16:creationId xmlns:a16="http://schemas.microsoft.com/office/drawing/2014/main" id="{0BDB495E-A674-4D77-91DF-DEA8C534C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692400"/>
            <a:ext cx="14557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5BE6EA2-68FF-4341-8D64-00D9F40042F7}"/>
              </a:ext>
            </a:extLst>
          </p:cNvPr>
          <p:cNvSpPr txBox="1"/>
          <p:nvPr/>
        </p:nvSpPr>
        <p:spPr>
          <a:xfrm>
            <a:off x="296863" y="831850"/>
            <a:ext cx="156845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latin typeface="+mn-lt"/>
              </a:rPr>
              <a:t>Establishment of Institute of Asian and African Countries (ISAA), Lomonosov MGU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56A9EC-BA57-4FAB-8058-B8E1FED8C89B}"/>
              </a:ext>
            </a:extLst>
          </p:cNvPr>
          <p:cNvSpPr txBox="1"/>
          <p:nvPr/>
        </p:nvSpPr>
        <p:spPr>
          <a:xfrm>
            <a:off x="234950" y="371475"/>
            <a:ext cx="9144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1945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C406A8DF-0394-460C-9D8F-34EB4849B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0713"/>
            <a:ext cx="12206288" cy="834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>
            <a:extLst>
              <a:ext uri="{FF2B5EF4-FFF2-40B4-BE49-F238E27FC236}">
                <a16:creationId xmlns:a16="http://schemas.microsoft.com/office/drawing/2014/main" id="{FBA3D605-188E-43B7-BB1C-A23CB8B8C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163" y="0"/>
            <a:ext cx="1280001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1">
            <a:extLst>
              <a:ext uri="{FF2B5EF4-FFF2-40B4-BE49-F238E27FC236}">
                <a16:creationId xmlns:a16="http://schemas.microsoft.com/office/drawing/2014/main" id="{D26F7870-C912-4180-ADF9-85976DE11862}"/>
              </a:ext>
            </a:extLst>
          </p:cNvPr>
          <p:cNvSpPr txBox="1">
            <a:spLocks/>
          </p:cNvSpPr>
          <p:nvPr/>
        </p:nvSpPr>
        <p:spPr bwMode="auto">
          <a:xfrm>
            <a:off x="244475" y="360363"/>
            <a:ext cx="114252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altLang="en-US" sz="4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First Golden Era</a:t>
            </a:r>
            <a:r>
              <a:rPr lang="en-US" altLang="en-US" sz="4000" b="1" dirty="0">
                <a:solidFill>
                  <a:srgbClr val="8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RI–USSR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E066D47-8BF8-46D2-B0E5-920EBBB60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7205663"/>
            <a:ext cx="6059488" cy="3698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President Soekarno and Nikita K</a:t>
            </a:r>
            <a:r>
              <a:rPr lang="id-ID" altLang="en-US" sz="1800" b="1" dirty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r</a:t>
            </a:r>
            <a:r>
              <a:rPr lang="en-US" altLang="en-US" sz="1800" b="1" dirty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u</a:t>
            </a:r>
            <a:r>
              <a:rPr lang="id-ID" altLang="en-US" sz="1800" b="1" dirty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shchev</a:t>
            </a:r>
            <a:r>
              <a:rPr lang="en-US" altLang="en-US" sz="1800" b="1" dirty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 in Bali, 1960</a:t>
            </a:r>
          </a:p>
        </p:txBody>
      </p:sp>
    </p:spTree>
    <p:extLst>
      <p:ext uri="{BB962C8B-B14F-4D97-AF65-F5344CB8AC3E}">
        <p14:creationId xmlns:p14="http://schemas.microsoft.com/office/powerpoint/2010/main" val="4122587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>
            <a:extLst>
              <a:ext uri="{FF2B5EF4-FFF2-40B4-BE49-F238E27FC236}">
                <a16:creationId xmlns:a16="http://schemas.microsoft.com/office/drawing/2014/main" id="{A60BBEAB-78DB-4306-88C4-56E4E1AEF7F3}"/>
              </a:ext>
            </a:extLst>
          </p:cNvPr>
          <p:cNvSpPr/>
          <p:nvPr/>
        </p:nvSpPr>
        <p:spPr>
          <a:xfrm>
            <a:off x="942975" y="0"/>
            <a:ext cx="9601200" cy="6858000"/>
          </a:xfrm>
          <a:prstGeom prst="parallelogram">
            <a:avLst>
              <a:gd name="adj" fmla="val 39781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28166949-D752-43BD-96B8-8E13C1BBF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065213"/>
            <a:ext cx="35544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6AF5C0BA-5468-4311-8476-F8CDC92E2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3873500"/>
            <a:ext cx="424021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C15C8331-9996-4D4D-8310-FB36D4A72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38" y="722313"/>
            <a:ext cx="2293937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74896944-09BF-4300-9EE6-EE60BB942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065213"/>
            <a:ext cx="36322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7A5D67BF-870C-4C92-B457-057C1C20F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264025"/>
            <a:ext cx="425132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46113941-D184-4106-AA58-1F5CAD4B6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873500"/>
            <a:ext cx="13477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9">
            <a:extLst>
              <a:ext uri="{FF2B5EF4-FFF2-40B4-BE49-F238E27FC236}">
                <a16:creationId xmlns:a16="http://schemas.microsoft.com/office/drawing/2014/main" id="{002DFD79-E5DA-4ADC-9707-CCAE96931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3402013"/>
            <a:ext cx="21907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1400"/>
              <a:t>Gelora </a:t>
            </a:r>
            <a:r>
              <a:rPr lang="en-US" altLang="en-US" sz="1400"/>
              <a:t>Bung </a:t>
            </a:r>
            <a:r>
              <a:rPr lang="id-ID" altLang="en-US" sz="1400"/>
              <a:t>Karno Stadium</a:t>
            </a:r>
            <a:endParaRPr lang="en-US" altLang="en-US" sz="1400"/>
          </a:p>
        </p:txBody>
      </p:sp>
      <p:sp>
        <p:nvSpPr>
          <p:cNvPr id="17418" name="TextBox 10">
            <a:extLst>
              <a:ext uri="{FF2B5EF4-FFF2-40B4-BE49-F238E27FC236}">
                <a16:creationId xmlns:a16="http://schemas.microsoft.com/office/drawing/2014/main" id="{C61512B5-2180-4DC4-BFDC-B4AEF7DA8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1065213"/>
            <a:ext cx="16700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1400"/>
              <a:t>National Monument</a:t>
            </a:r>
            <a:endParaRPr lang="en-US" altLang="en-US" sz="1400"/>
          </a:p>
        </p:txBody>
      </p:sp>
      <p:sp>
        <p:nvSpPr>
          <p:cNvPr id="17419" name="TextBox 11">
            <a:extLst>
              <a:ext uri="{FF2B5EF4-FFF2-40B4-BE49-F238E27FC236}">
                <a16:creationId xmlns:a16="http://schemas.microsoft.com/office/drawing/2014/main" id="{AF9765DD-A075-4C34-8A0D-91CF8EFC4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110" y="3843338"/>
            <a:ext cx="2758769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1400" dirty="0"/>
              <a:t>Monument of </a:t>
            </a:r>
            <a:r>
              <a:rPr lang="en-US" altLang="en-US" sz="1400" dirty="0"/>
              <a:t>Hero/</a:t>
            </a:r>
            <a:r>
              <a:rPr lang="id-ID" altLang="en-US" sz="1400" dirty="0"/>
              <a:t>Tugu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Pahlawan</a:t>
            </a:r>
            <a:endParaRPr lang="id-ID" altLang="en-US" sz="1400" dirty="0"/>
          </a:p>
        </p:txBody>
      </p:sp>
      <p:sp>
        <p:nvSpPr>
          <p:cNvPr id="17420" name="TextBox 12">
            <a:extLst>
              <a:ext uri="{FF2B5EF4-FFF2-40B4-BE49-F238E27FC236}">
                <a16:creationId xmlns:a16="http://schemas.microsoft.com/office/drawing/2014/main" id="{F2F99FD0-8CF6-48C6-AA4E-B2F62D795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488" y="3884613"/>
            <a:ext cx="18208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1400"/>
              <a:t>Persahabatan Hospital</a:t>
            </a:r>
            <a:endParaRPr lang="en-US" altLang="en-US" sz="1400"/>
          </a:p>
        </p:txBody>
      </p:sp>
      <p:sp>
        <p:nvSpPr>
          <p:cNvPr id="17421" name="TextBox 13">
            <a:extLst>
              <a:ext uri="{FF2B5EF4-FFF2-40B4-BE49-F238E27FC236}">
                <a16:creationId xmlns:a16="http://schemas.microsoft.com/office/drawing/2014/main" id="{B371B58C-2F01-434E-8FF4-5764E3EC7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213" y="6280150"/>
            <a:ext cx="13716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1400"/>
              <a:t>Statue of Youth</a:t>
            </a:r>
            <a:endParaRPr lang="en-US" altLang="en-US" sz="1400"/>
          </a:p>
        </p:txBody>
      </p:sp>
      <p:sp>
        <p:nvSpPr>
          <p:cNvPr id="17422" name="TextBox 14">
            <a:extLst>
              <a:ext uri="{FF2B5EF4-FFF2-40B4-BE49-F238E27FC236}">
                <a16:creationId xmlns:a16="http://schemas.microsoft.com/office/drawing/2014/main" id="{0A68CB88-FE24-40A2-8807-212176F23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975" y="4265613"/>
            <a:ext cx="220821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/>
              <a:t>Krakatau Steel</a:t>
            </a:r>
            <a:r>
              <a:rPr lang="id-ID" altLang="en-US" sz="1400"/>
              <a:t> Manufactory</a:t>
            </a:r>
            <a:endParaRPr lang="en-US" altLang="en-US" sz="1400"/>
          </a:p>
        </p:txBody>
      </p:sp>
      <p:sp>
        <p:nvSpPr>
          <p:cNvPr id="17423" name="TextBox 1">
            <a:extLst>
              <a:ext uri="{FF2B5EF4-FFF2-40B4-BE49-F238E27FC236}">
                <a16:creationId xmlns:a16="http://schemas.microsoft.com/office/drawing/2014/main" id="{8AE62EFA-0C9A-4597-AB84-09708D918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150" y="57150"/>
            <a:ext cx="6054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/>
              <a:t>Indonesia-Russia’s strong relations through historical objects in Indonesia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7FC725F3-629C-440D-B68F-0F0B756A5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"/>
          <a:stretch/>
        </p:blipFill>
        <p:spPr bwMode="auto">
          <a:xfrm>
            <a:off x="0" y="-1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3">
            <a:extLst>
              <a:ext uri="{FF2B5EF4-FFF2-40B4-BE49-F238E27FC236}">
                <a16:creationId xmlns:a16="http://schemas.microsoft.com/office/drawing/2014/main" id="{06DE6623-C5DA-43DA-8C6C-256C263CACCF}"/>
              </a:ext>
            </a:extLst>
          </p:cNvPr>
          <p:cNvGrpSpPr>
            <a:grpSpLocks/>
          </p:cNvGrpSpPr>
          <p:nvPr/>
        </p:nvGrpSpPr>
        <p:grpSpPr bwMode="auto">
          <a:xfrm>
            <a:off x="290513" y="2324100"/>
            <a:ext cx="3641725" cy="2312988"/>
            <a:chOff x="290782" y="2323404"/>
            <a:chExt cx="3641208" cy="2313647"/>
          </a:xfrm>
        </p:grpSpPr>
        <p:pic>
          <p:nvPicPr>
            <p:cNvPr id="20489" name="Picture 6">
              <a:extLst>
                <a:ext uri="{FF2B5EF4-FFF2-40B4-BE49-F238E27FC236}">
                  <a16:creationId xmlns:a16="http://schemas.microsoft.com/office/drawing/2014/main" id="{432149F9-521C-4F74-BC8B-9F8BA9934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782" y="2323404"/>
              <a:ext cx="3624174" cy="231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TextBox 8">
              <a:extLst>
                <a:ext uri="{FF2B5EF4-FFF2-40B4-BE49-F238E27FC236}">
                  <a16:creationId xmlns:a16="http://schemas.microsoft.com/office/drawing/2014/main" id="{60B474E1-8266-41F1-9A37-8CB045490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8265" y="2325800"/>
              <a:ext cx="963725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KRI </a:t>
              </a:r>
              <a:r>
                <a:rPr lang="id-ID" altLang="en-US" sz="1800"/>
                <a:t>Irian</a:t>
              </a:r>
            </a:p>
          </p:txBody>
        </p:sp>
      </p:grpSp>
      <p:grpSp>
        <p:nvGrpSpPr>
          <p:cNvPr id="20484" name="Group 14">
            <a:extLst>
              <a:ext uri="{FF2B5EF4-FFF2-40B4-BE49-F238E27FC236}">
                <a16:creationId xmlns:a16="http://schemas.microsoft.com/office/drawing/2014/main" id="{649DD158-BB8B-45DE-8BC7-C00276C3D186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4649788"/>
            <a:ext cx="3714750" cy="2208212"/>
            <a:chOff x="214432" y="4649960"/>
            <a:chExt cx="3714987" cy="2208040"/>
          </a:xfrm>
        </p:grpSpPr>
        <p:pic>
          <p:nvPicPr>
            <p:cNvPr id="20487" name="Picture 7">
              <a:extLst>
                <a:ext uri="{FF2B5EF4-FFF2-40B4-BE49-F238E27FC236}">
                  <a16:creationId xmlns:a16="http://schemas.microsoft.com/office/drawing/2014/main" id="{7713416D-8BCD-4439-9A9F-CAF7D6EB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32" y="4649960"/>
              <a:ext cx="3714987" cy="2208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TextBox 9">
              <a:extLst>
                <a:ext uri="{FF2B5EF4-FFF2-40B4-BE49-F238E27FC236}">
                  <a16:creationId xmlns:a16="http://schemas.microsoft.com/office/drawing/2014/main" id="{2535D155-FC53-42B6-B54C-5F17AD12DC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404" y="4730258"/>
              <a:ext cx="110806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d-ID" altLang="en-US" sz="1800"/>
                <a:t>K</a:t>
              </a:r>
              <a:r>
                <a:rPr lang="en-US" altLang="en-US" sz="1800"/>
                <a:t>RI </a:t>
              </a:r>
              <a:r>
                <a:rPr lang="id-ID" altLang="en-US" sz="1800"/>
                <a:t>Tjakra</a:t>
              </a:r>
            </a:p>
          </p:txBody>
        </p:sp>
      </p:grpSp>
      <p:pic>
        <p:nvPicPr>
          <p:cNvPr id="20485" name="Picture 10">
            <a:extLst>
              <a:ext uri="{FF2B5EF4-FFF2-40B4-BE49-F238E27FC236}">
                <a16:creationId xmlns:a16="http://schemas.microsoft.com/office/drawing/2014/main" id="{4686380A-320B-4884-8133-56DE25EFB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68288"/>
            <a:ext cx="36195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11">
            <a:extLst>
              <a:ext uri="{FF2B5EF4-FFF2-40B4-BE49-F238E27FC236}">
                <a16:creationId xmlns:a16="http://schemas.microsoft.com/office/drawing/2014/main" id="{0603CFE4-C4E3-42EC-95DC-FDDDC3523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5" y="261938"/>
            <a:ext cx="871538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MIG 19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594B5E-47FC-43C0-924D-9DA3EA0466B6}"/>
              </a:ext>
            </a:extLst>
          </p:cNvPr>
          <p:cNvCxnSpPr/>
          <p:nvPr/>
        </p:nvCxnSpPr>
        <p:spPr>
          <a:xfrm>
            <a:off x="0" y="3425825"/>
            <a:ext cx="1219200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BFA6DC-FEB2-4A46-AAB5-D81644BEA47A}"/>
              </a:ext>
            </a:extLst>
          </p:cNvPr>
          <p:cNvCxnSpPr/>
          <p:nvPr/>
        </p:nvCxnSpPr>
        <p:spPr>
          <a:xfrm>
            <a:off x="849313" y="4124325"/>
            <a:ext cx="0" cy="2271713"/>
          </a:xfrm>
          <a:prstGeom prst="line">
            <a:avLst/>
          </a:prstGeom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981543-985C-4581-9C09-51C35FDCB157}"/>
              </a:ext>
            </a:extLst>
          </p:cNvPr>
          <p:cNvSpPr txBox="1"/>
          <p:nvPr/>
        </p:nvSpPr>
        <p:spPr>
          <a:xfrm>
            <a:off x="955675" y="6022975"/>
            <a:ext cx="6540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</a:rPr>
              <a:t>1945</a:t>
            </a:r>
          </a:p>
        </p:txBody>
      </p:sp>
      <p:sp>
        <p:nvSpPr>
          <p:cNvPr id="21509" name="TextBox 8">
            <a:extLst>
              <a:ext uri="{FF2B5EF4-FFF2-40B4-BE49-F238E27FC236}">
                <a16:creationId xmlns:a16="http://schemas.microsoft.com/office/drawing/2014/main" id="{E0065735-80DF-4E79-87F0-8B1D55200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4405313"/>
            <a:ext cx="1922463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Indonesia fought against colonialism and proclaimed its independence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7D3B37-C2CF-4400-A6AB-8B2FD886F4E0}"/>
              </a:ext>
            </a:extLst>
          </p:cNvPr>
          <p:cNvCxnSpPr/>
          <p:nvPr/>
        </p:nvCxnSpPr>
        <p:spPr>
          <a:xfrm>
            <a:off x="3756025" y="430213"/>
            <a:ext cx="0" cy="2273300"/>
          </a:xfrm>
          <a:prstGeom prst="line">
            <a:avLst/>
          </a:prstGeom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3C748F7-F1B5-4FC8-8518-D3F09D8D10C4}"/>
              </a:ext>
            </a:extLst>
          </p:cNvPr>
          <p:cNvSpPr txBox="1"/>
          <p:nvPr/>
        </p:nvSpPr>
        <p:spPr>
          <a:xfrm>
            <a:off x="3811588" y="579438"/>
            <a:ext cx="6524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</a:rPr>
              <a:t>1950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2C3804-4B9A-48F0-92FA-6C9C0196321F}"/>
              </a:ext>
            </a:extLst>
          </p:cNvPr>
          <p:cNvCxnSpPr/>
          <p:nvPr/>
        </p:nvCxnSpPr>
        <p:spPr>
          <a:xfrm>
            <a:off x="6235700" y="4102100"/>
            <a:ext cx="0" cy="2271713"/>
          </a:xfrm>
          <a:prstGeom prst="line">
            <a:avLst/>
          </a:prstGeom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3" name="TextBox 14">
            <a:extLst>
              <a:ext uri="{FF2B5EF4-FFF2-40B4-BE49-F238E27FC236}">
                <a16:creationId xmlns:a16="http://schemas.microsoft.com/office/drawing/2014/main" id="{EF47A192-310C-49BF-8B58-F4A1D7EA3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88" y="5988050"/>
            <a:ext cx="289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BF9000"/>
                </a:solidFill>
              </a:rPr>
              <a:t>1956, </a:t>
            </a:r>
            <a:r>
              <a:rPr lang="en-US" altLang="en-US" sz="1800" b="1">
                <a:solidFill>
                  <a:srgbClr val="BF9000"/>
                </a:solidFill>
                <a:latin typeface="Arial" panose="020B0604020202020204" pitchFamily="34" charset="0"/>
              </a:rPr>
              <a:t>August-September </a:t>
            </a:r>
            <a:endParaRPr lang="en-US" altLang="en-US" sz="1800" b="1">
              <a:solidFill>
                <a:srgbClr val="BF9000"/>
              </a:solidFill>
            </a:endParaRPr>
          </a:p>
        </p:txBody>
      </p:sp>
      <p:sp>
        <p:nvSpPr>
          <p:cNvPr id="21514" name="TextBox 15">
            <a:extLst>
              <a:ext uri="{FF2B5EF4-FFF2-40B4-BE49-F238E27FC236}">
                <a16:creationId xmlns:a16="http://schemas.microsoft.com/office/drawing/2014/main" id="{AF57CAFA-C1F0-416D-9124-10969F607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88" y="4737100"/>
            <a:ext cx="31130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First visit of the President of Indonesia, Soekarno to the Soviet Union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2B2FDF-F1FE-4D0A-A0DD-12BC1C62755B}"/>
              </a:ext>
            </a:extLst>
          </p:cNvPr>
          <p:cNvCxnSpPr/>
          <p:nvPr/>
        </p:nvCxnSpPr>
        <p:spPr>
          <a:xfrm>
            <a:off x="9164638" y="477838"/>
            <a:ext cx="0" cy="2273300"/>
          </a:xfrm>
          <a:prstGeom prst="line">
            <a:avLst/>
          </a:prstGeom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223AA85-29F1-4164-ACD3-4A240312AB09}"/>
              </a:ext>
            </a:extLst>
          </p:cNvPr>
          <p:cNvSpPr txBox="1"/>
          <p:nvPr/>
        </p:nvSpPr>
        <p:spPr>
          <a:xfrm>
            <a:off x="9232900" y="565150"/>
            <a:ext cx="13731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</a:rPr>
              <a:t>1961, June 5</a:t>
            </a:r>
          </a:p>
        </p:txBody>
      </p:sp>
      <p:sp>
        <p:nvSpPr>
          <p:cNvPr id="21517" name="TextBox 29">
            <a:extLst>
              <a:ext uri="{FF2B5EF4-FFF2-40B4-BE49-F238E27FC236}">
                <a16:creationId xmlns:a16="http://schemas.microsoft.com/office/drawing/2014/main" id="{D89B25E7-3D6A-40B9-8B94-0881C7134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0838" y="1006475"/>
            <a:ext cx="2443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Soekarno second visit to the Soviet Union</a:t>
            </a:r>
          </a:p>
        </p:txBody>
      </p:sp>
      <p:sp>
        <p:nvSpPr>
          <p:cNvPr id="21518" name="TextBox 25">
            <a:extLst>
              <a:ext uri="{FF2B5EF4-FFF2-40B4-BE49-F238E27FC236}">
                <a16:creationId xmlns:a16="http://schemas.microsoft.com/office/drawing/2014/main" id="{DC3E400E-6680-46CE-AB30-7EBC930D7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1006475"/>
            <a:ext cx="19923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800"/>
              <a:t>The Soviet Union supported Indonesia’s efforts to improve its military and armed  forces</a:t>
            </a:r>
          </a:p>
        </p:txBody>
      </p:sp>
      <p:pic>
        <p:nvPicPr>
          <p:cNvPr id="21519" name="Picture 3">
            <a:extLst>
              <a:ext uri="{FF2B5EF4-FFF2-40B4-BE49-F238E27FC236}">
                <a16:creationId xmlns:a16="http://schemas.microsoft.com/office/drawing/2014/main" id="{90A374C3-8023-4860-8691-9EA2C89CD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717800"/>
            <a:ext cx="24018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6">
            <a:extLst>
              <a:ext uri="{FF2B5EF4-FFF2-40B4-BE49-F238E27FC236}">
                <a16:creationId xmlns:a16="http://schemas.microsoft.com/office/drawing/2014/main" id="{4BCD6060-9419-4B32-8E93-E7AEBBEB0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2717800"/>
            <a:ext cx="21415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6" descr="https://rosodaras.files.wordpress.com/2014/02/pidato-bung-karno-di-tasjkent.jpg">
            <a:extLst>
              <a:ext uri="{FF2B5EF4-FFF2-40B4-BE49-F238E27FC236}">
                <a16:creationId xmlns:a16="http://schemas.microsoft.com/office/drawing/2014/main" id="{316D2979-0C9C-4665-A8A6-C8BB15FD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2717800"/>
            <a:ext cx="20907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http://orig02.deviantart.net/1668/f/2015/275/f/4/0_580aa_6448ca_468_by_miftahulkrm-d9bq2jy.jpg">
            <a:extLst>
              <a:ext uri="{FF2B5EF4-FFF2-40B4-BE49-F238E27FC236}">
                <a16:creationId xmlns:a16="http://schemas.microsoft.com/office/drawing/2014/main" id="{4740C1FA-50CD-4F52-8F5A-73C7F2B36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2693988"/>
            <a:ext cx="212248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0F076197-5DE9-4915-B631-6DC24B9787B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6767"/>
            <a:ext cx="7327856" cy="40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529F5A45-8D55-4B3C-A595-03538D89A3D9}"/>
              </a:ext>
            </a:extLst>
          </p:cNvPr>
          <p:cNvSpPr/>
          <p:nvPr/>
        </p:nvSpPr>
        <p:spPr>
          <a:xfrm>
            <a:off x="0" y="5824354"/>
            <a:ext cx="10139363" cy="1024768"/>
          </a:xfrm>
          <a:prstGeom prst="parallelogram">
            <a:avLst>
              <a:gd name="adj" fmla="val 51126"/>
            </a:avLst>
          </a:prstGeom>
          <a:solidFill>
            <a:schemeClr val="accent4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22532" name="Title 1">
            <a:extLst>
              <a:ext uri="{FF2B5EF4-FFF2-40B4-BE49-F238E27FC236}">
                <a16:creationId xmlns:a16="http://schemas.microsoft.com/office/drawing/2014/main" id="{67A29AB4-665E-4499-AF19-BEBE047FA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8" y="6001305"/>
            <a:ext cx="8807450" cy="1171020"/>
          </a:xfrm>
        </p:spPr>
        <p:txBody>
          <a:bodyPr/>
          <a:lstStyle/>
          <a:p>
            <a:pPr eaLnBrk="1" hangingPunct="1"/>
            <a:r>
              <a:rPr lang="en-US" altLang="en-US" i="1" dirty="0">
                <a:latin typeface="Aharoni" panose="02010803020104030203" pitchFamily="2" charset="-79"/>
                <a:ea typeface="ＭＳ Ｐゴシック" panose="020B0600070205080204" pitchFamily="34" charset="-128"/>
                <a:cs typeface="Aharoni" panose="02010803020104030203" pitchFamily="2" charset="-79"/>
              </a:rPr>
              <a:t>Casual Relationship</a:t>
            </a:r>
          </a:p>
        </p:txBody>
      </p:sp>
      <p:pic>
        <p:nvPicPr>
          <p:cNvPr id="8" name="Picture 28" descr="https://i2.wp.com/baltyra.com/wp-content/uploads/2010/11/Gorbachev-Soeharto.jpg">
            <a:extLst>
              <a:ext uri="{FF2B5EF4-FFF2-40B4-BE49-F238E27FC236}">
                <a16:creationId xmlns:a16="http://schemas.microsoft.com/office/drawing/2014/main" id="{EC1030B8-9F62-4BD1-A75A-9B6D78BDF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2019" r="4639" b="11247"/>
          <a:stretch>
            <a:fillRect/>
          </a:stretch>
        </p:blipFill>
        <p:spPr bwMode="auto">
          <a:xfrm>
            <a:off x="4972031" y="1327663"/>
            <a:ext cx="7219969" cy="40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1B575AB3-914D-475F-835B-172EBD858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072" y="127334"/>
            <a:ext cx="6481714" cy="1200329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Meeting between</a:t>
            </a:r>
            <a:r>
              <a:rPr lang="ru-RU" altLang="en-US" sz="2400" dirty="0">
                <a:solidFill>
                  <a:schemeClr val="bg1"/>
                </a:solidFill>
              </a:rPr>
              <a:t> Presiden</a:t>
            </a:r>
            <a:r>
              <a:rPr lang="en-US" altLang="en-US" sz="2400" dirty="0">
                <a:solidFill>
                  <a:schemeClr val="bg1"/>
                </a:solidFill>
              </a:rPr>
              <a:t>t</a:t>
            </a:r>
            <a:r>
              <a:rPr lang="ru-RU" altLang="en-US" sz="2400" dirty="0">
                <a:solidFill>
                  <a:schemeClr val="bg1"/>
                </a:solidFill>
              </a:rPr>
              <a:t> Soeharto </a:t>
            </a:r>
            <a:r>
              <a:rPr lang="en-US" altLang="en-US" sz="2400" dirty="0">
                <a:solidFill>
                  <a:schemeClr val="bg1"/>
                </a:solidFill>
              </a:rPr>
              <a:t>and</a:t>
            </a:r>
            <a:r>
              <a:rPr lang="ru-RU" altLang="en-US" sz="2400" dirty="0">
                <a:solidFill>
                  <a:schemeClr val="bg1"/>
                </a:solidFill>
              </a:rPr>
              <a:t> 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en-US" sz="2400" dirty="0">
                <a:solidFill>
                  <a:schemeClr val="bg1"/>
                </a:solidFill>
              </a:rPr>
              <a:t>Presiden</a:t>
            </a:r>
            <a:r>
              <a:rPr lang="en-US" altLang="en-US" sz="2400" dirty="0">
                <a:solidFill>
                  <a:schemeClr val="bg1"/>
                </a:solidFill>
              </a:rPr>
              <a:t>t</a:t>
            </a:r>
            <a:r>
              <a:rPr lang="ru-RU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chemeClr val="bg1"/>
                </a:solidFill>
              </a:rPr>
              <a:t>of the Soviet Union, </a:t>
            </a:r>
            <a:r>
              <a:rPr lang="ru-RU" altLang="en-US" sz="2400" dirty="0">
                <a:solidFill>
                  <a:schemeClr val="bg1"/>
                </a:solidFill>
              </a:rPr>
              <a:t>Mikhail Gorbachev</a:t>
            </a:r>
            <a:r>
              <a:rPr lang="en-US" altLang="en-US" sz="2400" dirty="0">
                <a:solidFill>
                  <a:schemeClr val="bg1"/>
                </a:solidFill>
              </a:rPr>
              <a:t>,</a:t>
            </a:r>
            <a:r>
              <a:rPr lang="ru-RU" altLang="en-US" sz="2400" dirty="0">
                <a:solidFill>
                  <a:schemeClr val="bg1"/>
                </a:solidFill>
              </a:rPr>
              <a:t> 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Moscow</a:t>
            </a:r>
            <a:r>
              <a:rPr lang="ru-RU" altLang="en-US" sz="2400" dirty="0">
                <a:solidFill>
                  <a:schemeClr val="bg1"/>
                </a:solidFill>
              </a:rPr>
              <a:t>, </a:t>
            </a:r>
            <a:r>
              <a:rPr lang="en-US" altLang="en-US" sz="2400" dirty="0">
                <a:solidFill>
                  <a:schemeClr val="bg1"/>
                </a:solidFill>
              </a:rPr>
              <a:t>September 1</a:t>
            </a:r>
            <a:r>
              <a:rPr lang="ru-RU" altLang="en-US" sz="2400" dirty="0">
                <a:solidFill>
                  <a:schemeClr val="bg1"/>
                </a:solidFill>
              </a:rPr>
              <a:t>989</a:t>
            </a:r>
            <a:r>
              <a:rPr lang="en-US" altLang="en-US" sz="2400" dirty="0">
                <a:solidFill>
                  <a:schemeClr val="bg1"/>
                </a:solidFill>
              </a:rPr>
              <a:t>.</a:t>
            </a:r>
            <a:endParaRPr lang="ru-RU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Hp\Desktop\sby-putin.jpg">
            <a:extLst>
              <a:ext uri="{FF2B5EF4-FFF2-40B4-BE49-F238E27FC236}">
                <a16:creationId xmlns:a16="http://schemas.microsoft.com/office/drawing/2014/main" id="{0DD077D9-6DE7-4B9A-9468-424049E48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068"/>
          <a:stretch/>
        </p:blipFill>
        <p:spPr bwMode="auto">
          <a:xfrm>
            <a:off x="6753420" y="1482569"/>
            <a:ext cx="5005542" cy="279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Image result for sby putin vladivostok apec">
            <a:extLst>
              <a:ext uri="{FF2B5EF4-FFF2-40B4-BE49-F238E27FC236}">
                <a16:creationId xmlns:a16="http://schemas.microsoft.com/office/drawing/2014/main" id="{B47213C2-B657-4BF7-A523-202547A57A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" name="Picture 2" descr="Vladimir Putin holding talks with Indonesia\'s President Megawati Sukarnoputri.">
            <a:extLst>
              <a:ext uri="{FF2B5EF4-FFF2-40B4-BE49-F238E27FC236}">
                <a16:creationId xmlns:a16="http://schemas.microsoft.com/office/drawing/2014/main" id="{0CD78060-5E8D-4797-98C8-C2B07EBDE3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3" b="126"/>
          <a:stretch/>
        </p:blipFill>
        <p:spPr>
          <a:xfrm>
            <a:off x="916677" y="1445469"/>
            <a:ext cx="4889319" cy="2853376"/>
          </a:xfr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A272C1-1661-484D-AC48-43E9E0B103F4}"/>
              </a:ext>
            </a:extLst>
          </p:cNvPr>
          <p:cNvSpPr txBox="1"/>
          <p:nvPr/>
        </p:nvSpPr>
        <p:spPr>
          <a:xfrm>
            <a:off x="1108305" y="4651601"/>
            <a:ext cx="425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b="1" dirty="0"/>
              <a:t>Megawati Soekarnoputri – Vladimir Putin, </a:t>
            </a:r>
            <a:endParaRPr lang="en-US" altLang="ru-RU" b="1" dirty="0"/>
          </a:p>
          <a:p>
            <a:r>
              <a:rPr lang="ru-RU" altLang="ru-RU" b="1" dirty="0"/>
              <a:t>Moscow</a:t>
            </a:r>
            <a:r>
              <a:rPr lang="en-US" altLang="ru-RU" b="1" dirty="0"/>
              <a:t>,</a:t>
            </a:r>
            <a:r>
              <a:rPr lang="ru-RU" altLang="ru-RU" b="1" dirty="0"/>
              <a:t> 21 April 2003</a:t>
            </a:r>
            <a:r>
              <a:rPr lang="en-US" b="1" dirty="0"/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D71819-BD74-4D2F-9699-A42D72FEB86A}"/>
              </a:ext>
            </a:extLst>
          </p:cNvPr>
          <p:cNvSpPr txBox="1"/>
          <p:nvPr/>
        </p:nvSpPr>
        <p:spPr>
          <a:xfrm>
            <a:off x="7347942" y="4546508"/>
            <a:ext cx="4709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ru-RU" b="1" dirty="0"/>
              <a:t>Susilo Bambang Yudhoyono </a:t>
            </a:r>
            <a:r>
              <a:rPr lang="ru-RU" altLang="ru-RU" b="1" dirty="0"/>
              <a:t>– Vladimir Putin, </a:t>
            </a:r>
            <a:endParaRPr lang="en-US" altLang="ru-RU" b="1" dirty="0"/>
          </a:p>
          <a:p>
            <a:r>
              <a:rPr lang="en-US" altLang="ru-RU" b="1" dirty="0"/>
              <a:t>Bali, </a:t>
            </a:r>
            <a:r>
              <a:rPr lang="en-US" altLang="ru-RU" b="1" dirty="0" err="1"/>
              <a:t>Oktober</a:t>
            </a:r>
            <a:r>
              <a:rPr lang="en-US" altLang="ru-RU" b="1" dirty="0"/>
              <a:t> </a:t>
            </a:r>
            <a:r>
              <a:rPr lang="ru-RU" altLang="ru-RU" b="1" dirty="0"/>
              <a:t>20</a:t>
            </a:r>
            <a:r>
              <a:rPr lang="en-US" altLang="ru-RU" b="1" dirty="0"/>
              <a:t>1</a:t>
            </a:r>
            <a:r>
              <a:rPr lang="ru-RU" altLang="ru-RU" b="1" dirty="0"/>
              <a:t>3</a:t>
            </a:r>
            <a:r>
              <a:rPr lang="en-US" b="1" dirty="0"/>
              <a:t> 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4D2068E8-2FA5-4AAE-9E8F-7D8D795BAE2D}"/>
              </a:ext>
            </a:extLst>
          </p:cNvPr>
          <p:cNvSpPr/>
          <p:nvPr/>
        </p:nvSpPr>
        <p:spPr>
          <a:xfrm>
            <a:off x="0" y="5833232"/>
            <a:ext cx="10139363" cy="1024768"/>
          </a:xfrm>
          <a:prstGeom prst="parallelogram">
            <a:avLst>
              <a:gd name="adj" fmla="val 51126"/>
            </a:avLst>
          </a:prstGeom>
          <a:solidFill>
            <a:schemeClr val="accent4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BE65CA-0E80-417B-AC04-24794690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8" y="5859259"/>
            <a:ext cx="8807450" cy="1024768"/>
          </a:xfrm>
        </p:spPr>
        <p:txBody>
          <a:bodyPr/>
          <a:lstStyle/>
          <a:p>
            <a:pPr eaLnBrk="1" hangingPunct="1"/>
            <a:r>
              <a:rPr lang="en-US" altLang="en-US" i="1" dirty="0">
                <a:latin typeface="Aharoni" panose="02010803020104030203" pitchFamily="2" charset="-79"/>
                <a:ea typeface="ＭＳ Ｐゴシック" panose="020B0600070205080204" pitchFamily="34" charset="-128"/>
                <a:cs typeface="Aharoni" panose="02010803020104030203" pitchFamily="2" charset="-79"/>
              </a:rPr>
              <a:t>New Era</a:t>
            </a:r>
          </a:p>
        </p:txBody>
      </p:sp>
    </p:spTree>
    <p:extLst>
      <p:ext uri="{BB962C8B-B14F-4D97-AF65-F5344CB8AC3E}">
        <p14:creationId xmlns:p14="http://schemas.microsoft.com/office/powerpoint/2010/main" val="2973019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EE808B7B-B696-4DF6-BF02-05ECB5656B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r="12105"/>
          <a:stretch>
            <a:fillRect/>
          </a:stretch>
        </p:blipFill>
        <p:spPr bwMode="auto">
          <a:xfrm>
            <a:off x="0" y="0"/>
            <a:ext cx="12192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EDC571-E743-4DB3-9308-E68D30A7C9AC}"/>
              </a:ext>
            </a:extLst>
          </p:cNvPr>
          <p:cNvSpPr/>
          <p:nvPr/>
        </p:nvSpPr>
        <p:spPr>
          <a:xfrm>
            <a:off x="0" y="14288"/>
            <a:ext cx="6096000" cy="6961187"/>
          </a:xfrm>
          <a:prstGeom prst="rect">
            <a:avLst/>
          </a:prstGeom>
          <a:solidFill>
            <a:schemeClr val="accent4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2772" name="TextBox 7">
            <a:extLst>
              <a:ext uri="{FF2B5EF4-FFF2-40B4-BE49-F238E27FC236}">
                <a16:creationId xmlns:a16="http://schemas.microsoft.com/office/drawing/2014/main" id="{19EC4546-EAFB-4E98-8AC2-27D71C4F9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3713"/>
            <a:ext cx="12192000" cy="6002337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200">
                <a:solidFill>
                  <a:schemeClr val="bg1"/>
                </a:solidFill>
              </a:rPr>
              <a:t>Indonesia-Russia bilateral relationship grew stronger on a spirit of friendship, equality, mutual respect and understanding;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320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200">
                <a:solidFill>
                  <a:schemeClr val="bg1"/>
                </a:solidFill>
              </a:rPr>
              <a:t>2003, Declaration of Friendship and Partnership Framework for Relations between Indonesia and Russia was signed by both Presidents</a:t>
            </a:r>
            <a:r>
              <a:rPr lang="id-ID" altLang="en-US" sz="3200">
                <a:solidFill>
                  <a:schemeClr val="bg1"/>
                </a:solidFill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320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200">
                <a:solidFill>
                  <a:schemeClr val="bg1"/>
                </a:solidFill>
              </a:rPr>
              <a:t>Russia continues to strengthen its relationship and cooperation with Asia, including Indonesia;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200">
                <a:solidFill>
                  <a:schemeClr val="bg1"/>
                </a:solidFill>
                <a:sym typeface="Wingdings" panose="05000000000000000000" pitchFamily="2" charset="2"/>
              </a:rPr>
              <a:t>Western</a:t>
            </a:r>
            <a:r>
              <a:rPr lang="id-ID" altLang="en-US" sz="320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3200">
                <a:solidFill>
                  <a:schemeClr val="bg1"/>
                </a:solidFill>
                <a:sym typeface="Wingdings" panose="05000000000000000000" pitchFamily="2" charset="2"/>
              </a:rPr>
              <a:t>sanction, economy plummeting, growing at -3.7% in 2015  provide a wider cooperation potential for Indonesia – Russia.</a:t>
            </a:r>
            <a:endParaRPr lang="en-US" alt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0B4E937F-5403-4340-B7CE-22713DE42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558800"/>
            <a:ext cx="12199938" cy="82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387EAF38-4326-4838-ACBD-CB426AB74158}"/>
              </a:ext>
            </a:extLst>
          </p:cNvPr>
          <p:cNvSpPr/>
          <p:nvPr/>
        </p:nvSpPr>
        <p:spPr>
          <a:xfrm>
            <a:off x="4521200" y="-433549"/>
            <a:ext cx="9448800" cy="1133475"/>
          </a:xfrm>
          <a:prstGeom prst="parallelogram">
            <a:avLst>
              <a:gd name="adj" fmla="val 80556"/>
            </a:avLst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4820" name="Title 1">
            <a:extLst>
              <a:ext uri="{FF2B5EF4-FFF2-40B4-BE49-F238E27FC236}">
                <a16:creationId xmlns:a16="http://schemas.microsoft.com/office/drawing/2014/main" id="{B28E38C3-DEB8-4B3A-834F-99FA8DCF9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863" y="-94263"/>
            <a:ext cx="6808787" cy="89535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Aharoni" panose="02010803020104030203" pitchFamily="2" charset="-79"/>
                <a:ea typeface="ＭＳ Ｐゴシック" panose="020B0600070205080204" pitchFamily="34" charset="-128"/>
                <a:cs typeface="Aharoni" panose="02010803020104030203" pitchFamily="2" charset="-79"/>
              </a:rPr>
              <a:t>The </a:t>
            </a:r>
            <a:r>
              <a:rPr lang="en-US" altLang="en-US" sz="4000" dirty="0">
                <a:solidFill>
                  <a:srgbClr val="C00000"/>
                </a:solidFill>
                <a:latin typeface="Aharoni" panose="02010803020104030203" pitchFamily="2" charset="-79"/>
                <a:ea typeface="ＭＳ Ｐゴシック" panose="020B0600070205080204" pitchFamily="34" charset="-128"/>
                <a:cs typeface="Aharoni" panose="02010803020104030203" pitchFamily="2" charset="-79"/>
              </a:rPr>
              <a:t>Second Golden Era</a:t>
            </a:r>
            <a:endParaRPr lang="en-US" altLang="en-US" sz="4000" i="1" dirty="0">
              <a:solidFill>
                <a:srgbClr val="C00000"/>
              </a:solidFill>
              <a:latin typeface="Aharoni" panose="02010803020104030203" pitchFamily="2" charset="-79"/>
              <a:ea typeface="ＭＳ Ｐゴシック" panose="020B0600070205080204" pitchFamily="34" charset="-128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0" y="6839665"/>
            <a:ext cx="9144000" cy="4571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3601" y="6464301"/>
            <a:ext cx="758825" cy="257175"/>
          </a:xfrm>
        </p:spPr>
        <p:txBody>
          <a:bodyPr/>
          <a:lstStyle/>
          <a:p>
            <a:pPr>
              <a:defRPr/>
            </a:pPr>
            <a:fld id="{4701562C-7350-40E3-9DED-EDFE193739EB}" type="slidenum">
              <a:rPr lang="id-ID"/>
              <a:pPr>
                <a:defRPr/>
              </a:pPr>
              <a:t>2</a:t>
            </a:fld>
            <a:endParaRPr lang="id-ID"/>
          </a:p>
        </p:txBody>
      </p:sp>
      <p:pic>
        <p:nvPicPr>
          <p:cNvPr id="19" name="Picture 12" descr="8026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19200"/>
            <a:ext cx="9144000" cy="505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8229600" y="3581401"/>
            <a:ext cx="1219200" cy="593725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d-ID">
              <a:latin typeface="Calibri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453190" y="1828800"/>
            <a:ext cx="2857520" cy="671506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d-ID">
              <a:latin typeface="Calibri" pitchFamily="34" charset="0"/>
            </a:endParaRPr>
          </a:p>
        </p:txBody>
      </p:sp>
      <p:pic>
        <p:nvPicPr>
          <p:cNvPr id="12" name="Picture 11" descr="ru-flag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0710" y="1785926"/>
            <a:ext cx="714380" cy="513608"/>
          </a:xfrm>
          <a:prstGeom prst="rect">
            <a:avLst/>
          </a:prstGeom>
        </p:spPr>
      </p:pic>
      <p:pic>
        <p:nvPicPr>
          <p:cNvPr id="13" name="Picture 12" descr="animated INA 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3587" y="3541494"/>
            <a:ext cx="714379" cy="45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272BD23-C773-4F4E-A6B3-0E66E6BC6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26" y="754602"/>
            <a:ext cx="2778710" cy="10741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haroni" panose="02010803020104030203" pitchFamily="2" charset="-79"/>
              </a:rPr>
              <a:t>Indonesia </a:t>
            </a:r>
            <a:b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haroni" panose="02010803020104030203" pitchFamily="2" charset="-79"/>
              </a:rPr>
            </a:b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haroni" panose="02010803020104030203" pitchFamily="2" charset="-79"/>
              </a:rPr>
              <a:t>and Russia</a:t>
            </a:r>
            <a:endParaRPr lang="en-US" altLang="en-US" sz="3600" b="1" dirty="0">
              <a:latin typeface="Cambria" panose="02040503050406030204" pitchFamily="18" charset="0"/>
              <a:ea typeface="ＭＳ Ｐゴシック" panose="020B0600070205080204" pitchFamily="34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97005106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ic.kremlin.ru/media/events/photos/big/IdTBrgkAudBJQhPAbXORrd7iddr7VNF3.jpg">
            <a:extLst>
              <a:ext uri="{FF2B5EF4-FFF2-40B4-BE49-F238E27FC236}">
                <a16:creationId xmlns:a16="http://schemas.microsoft.com/office/drawing/2014/main" id="{A4B37694-C34C-41E1-9EF2-851537D4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0" y="-1"/>
            <a:ext cx="12192000" cy="7522723"/>
          </a:xfrm>
          <a:prstGeom prst="rect">
            <a:avLst/>
          </a:prstGeom>
          <a:noFill/>
          <a:extLst/>
        </p:spPr>
      </p:pic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C7BCF694-B2A8-40DE-A0C3-4077E5222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52988"/>
            <a:ext cx="12192000" cy="2670175"/>
          </a:xfrm>
          <a:solidFill>
            <a:schemeClr val="bg1">
              <a:alpha val="74117"/>
            </a:schemeClr>
          </a:solidFill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id-ID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President</a:t>
            </a:r>
            <a:r>
              <a:rPr lang="en-US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id-ID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Jokowi</a:t>
            </a:r>
            <a:r>
              <a:rPr lang="en-US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visited Sochi on 18-20 May 2016 (20</a:t>
            </a:r>
            <a:r>
              <a:rPr lang="en-US" altLang="en-US" baseline="30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Anniversary of ASEAN-Russia Summit)</a:t>
            </a:r>
          </a:p>
          <a:p>
            <a:pPr marL="287338" indent="-287338" eaLnBrk="1" hangingPunct="1">
              <a:defRPr/>
            </a:pPr>
            <a:r>
              <a:rPr lang="en-US" alt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</a:t>
            </a:r>
            <a:r>
              <a:rPr lang="id-ID" alt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MoU</a:t>
            </a:r>
            <a:r>
              <a:rPr lang="en-US" alt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on Defense, Archives (National &amp; Foreign Ministry), Cultural, and IUU Fishing were signed</a:t>
            </a:r>
            <a:r>
              <a:rPr lang="id-ID" alt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7338" indent="-287338" eaLnBrk="1" hangingPunct="1">
              <a:defRPr/>
            </a:pPr>
            <a:r>
              <a:rPr lang="en-US" alt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Commitment of USD 20 billion investments</a:t>
            </a:r>
            <a:r>
              <a:rPr lang="id-ID" alt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  <a:endParaRPr lang="en-US" alt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7338" indent="-287338" eaLnBrk="1" hangingPunct="1">
              <a:defRPr/>
            </a:pPr>
            <a:r>
              <a:rPr lang="en-US" alt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Commitment to increase bilateral relations</a:t>
            </a:r>
            <a:r>
              <a:rPr lang="id-ID" alt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DFA8A3-8B89-40DE-9AE8-A6DA729723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1987" name="Title 1">
            <a:extLst>
              <a:ext uri="{FF2B5EF4-FFF2-40B4-BE49-F238E27FC236}">
                <a16:creationId xmlns:a16="http://schemas.microsoft.com/office/drawing/2014/main" id="{4A656428-2392-4678-8B72-EED390D3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92138"/>
            <a:ext cx="10515600" cy="14446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 i="1">
                <a:ea typeface="ＭＳ Ｐゴシック" panose="020B0600070205080204" pitchFamily="34" charset="-128"/>
              </a:rPr>
              <a:t>VI. What’s Next </a:t>
            </a:r>
            <a:r>
              <a:rPr lang="en-US" altLang="en-US" sz="9600" b="1" i="1">
                <a:solidFill>
                  <a:srgbClr val="C00000"/>
                </a:solidFill>
                <a:ea typeface="ＭＳ Ｐゴシック" panose="020B0600070205080204" pitchFamily="34" charset="-12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2722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66E907-20B0-4CAD-BBD3-3BCE41138122}"/>
              </a:ext>
            </a:extLst>
          </p:cNvPr>
          <p:cNvSpPr/>
          <p:nvPr/>
        </p:nvSpPr>
        <p:spPr>
          <a:xfrm>
            <a:off x="-149225" y="0"/>
            <a:ext cx="24304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38D319-D7FD-4148-AFC8-A8FAC6DDBB1A}"/>
              </a:ext>
            </a:extLst>
          </p:cNvPr>
          <p:cNvSpPr/>
          <p:nvPr/>
        </p:nvSpPr>
        <p:spPr>
          <a:xfrm>
            <a:off x="2271713" y="0"/>
            <a:ext cx="2424112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1BB33-12C2-4A41-940F-7F9F1B6FF4FE}"/>
              </a:ext>
            </a:extLst>
          </p:cNvPr>
          <p:cNvSpPr/>
          <p:nvPr/>
        </p:nvSpPr>
        <p:spPr>
          <a:xfrm>
            <a:off x="4695825" y="0"/>
            <a:ext cx="24399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71AA6-6995-4F37-9282-ADEFEB7E5256}"/>
              </a:ext>
            </a:extLst>
          </p:cNvPr>
          <p:cNvSpPr/>
          <p:nvPr/>
        </p:nvSpPr>
        <p:spPr>
          <a:xfrm>
            <a:off x="7135813" y="0"/>
            <a:ext cx="253206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A616AE-FDF5-4308-8390-781F1A05FF93}"/>
              </a:ext>
            </a:extLst>
          </p:cNvPr>
          <p:cNvSpPr/>
          <p:nvPr/>
        </p:nvSpPr>
        <p:spPr>
          <a:xfrm>
            <a:off x="9667875" y="0"/>
            <a:ext cx="270033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36871" name="Picture 8">
            <a:extLst>
              <a:ext uri="{FF2B5EF4-FFF2-40B4-BE49-F238E27FC236}">
                <a16:creationId xmlns:a16="http://schemas.microsoft.com/office/drawing/2014/main" id="{BD5DE8C5-F558-4080-A8EE-70886ABE3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5" y="5119688"/>
            <a:ext cx="243046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3">
            <a:extLst>
              <a:ext uri="{FF2B5EF4-FFF2-40B4-BE49-F238E27FC236}">
                <a16:creationId xmlns:a16="http://schemas.microsoft.com/office/drawing/2014/main" id="{D455EFE7-C601-4EB0-B67E-1FA5D891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3540125"/>
            <a:ext cx="242411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10">
            <a:extLst>
              <a:ext uri="{FF2B5EF4-FFF2-40B4-BE49-F238E27FC236}">
                <a16:creationId xmlns:a16="http://schemas.microsoft.com/office/drawing/2014/main" id="{9D4D4734-B2A1-4F92-A4DD-2AC492028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438" y="134938"/>
            <a:ext cx="2300288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chemeClr val="bg1"/>
                </a:solidFill>
              </a:rPr>
              <a:t>The 1</a:t>
            </a:r>
            <a:r>
              <a:rPr lang="en-US" altLang="en-US" sz="2000" b="1" baseline="30000" dirty="0">
                <a:solidFill>
                  <a:schemeClr val="bg1"/>
                </a:solidFill>
              </a:rPr>
              <a:t>st</a:t>
            </a:r>
            <a:r>
              <a:rPr lang="en-US" altLang="en-US" sz="2000" b="1" dirty="0">
                <a:solidFill>
                  <a:schemeClr val="bg1"/>
                </a:solidFill>
              </a:rPr>
              <a:t> Festival Indonesia,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20-21 A</a:t>
            </a:r>
            <a:r>
              <a:rPr lang="id-ID" altLang="en-US" sz="1800" dirty="0">
                <a:solidFill>
                  <a:schemeClr val="bg1"/>
                </a:solidFill>
              </a:rPr>
              <a:t>u</a:t>
            </a:r>
            <a:r>
              <a:rPr lang="en-US" altLang="en-US" sz="1800" dirty="0">
                <a:solidFill>
                  <a:schemeClr val="bg1"/>
                </a:solidFill>
              </a:rPr>
              <a:t>gust 2016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2</a:t>
            </a:r>
            <a:r>
              <a:rPr lang="en-US" altLang="en-US" sz="20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nd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Festival Indonesia,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4-6 August 2017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chemeClr val="bg1"/>
                </a:solidFill>
              </a:rPr>
              <a:t>The 3</a:t>
            </a:r>
            <a:r>
              <a:rPr lang="en-US" altLang="en-US" sz="2000" b="1" baseline="30000" dirty="0">
                <a:solidFill>
                  <a:schemeClr val="bg1"/>
                </a:solidFill>
              </a:rPr>
              <a:t>rd</a:t>
            </a:r>
            <a:r>
              <a:rPr lang="en-US" altLang="en-US" sz="2000" b="1" dirty="0">
                <a:solidFill>
                  <a:schemeClr val="bg1"/>
                </a:solidFill>
              </a:rPr>
              <a:t> Festival Indonesia,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solidFill>
                  <a:schemeClr val="bg1"/>
                </a:solidFill>
              </a:rPr>
              <a:t>3-5 August 2018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36874" name="Object 62">
            <a:extLst>
              <a:ext uri="{FF2B5EF4-FFF2-40B4-BE49-F238E27FC236}">
                <a16:creationId xmlns:a16="http://schemas.microsoft.com/office/drawing/2014/main" id="{127FE564-165D-468C-8DC1-124D7D4F86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0"/>
          <a:ext cx="2411413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3" r:id="rId5" imgW="6031746" imgH="5066667" progId="">
                  <p:embed/>
                </p:oleObj>
              </mc:Choice>
              <mc:Fallback>
                <p:oleObj r:id="rId5" imgW="6031746" imgH="5066667" progId="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0"/>
                        <a:ext cx="2411413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5" name="Object 63">
            <a:extLst>
              <a:ext uri="{FF2B5EF4-FFF2-40B4-BE49-F238E27FC236}">
                <a16:creationId xmlns:a16="http://schemas.microsoft.com/office/drawing/2014/main" id="{FB02462A-C77E-4BDA-B1B5-64E9954122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3300" y="2025650"/>
          <a:ext cx="2409825" cy="251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4" r:id="rId7" imgW="4723810" imgH="4926984" progId="">
                  <p:embed/>
                </p:oleObj>
              </mc:Choice>
              <mc:Fallback>
                <p:oleObj r:id="rId7" imgW="4723810" imgH="4926984" progId="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3300" y="2025650"/>
                        <a:ext cx="2409825" cy="251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54D9BAD9-7141-4483-8006-94718CD400B6}"/>
              </a:ext>
            </a:extLst>
          </p:cNvPr>
          <p:cNvSpPr/>
          <p:nvPr/>
        </p:nvSpPr>
        <p:spPr>
          <a:xfrm rot="10800000">
            <a:off x="-165100" y="3305175"/>
            <a:ext cx="2424113" cy="32385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6877" name="TextBox 14">
            <a:extLst>
              <a:ext uri="{FF2B5EF4-FFF2-40B4-BE49-F238E27FC236}">
                <a16:creationId xmlns:a16="http://schemas.microsoft.com/office/drawing/2014/main" id="{6273DA84-1312-4602-8E7D-FA02B26D2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810125"/>
            <a:ext cx="22161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Russian tourist to Indonesia increased by </a:t>
            </a:r>
            <a:r>
              <a:rPr lang="en-US" altLang="en-US" b="1" dirty="0">
                <a:solidFill>
                  <a:schemeClr val="bg1"/>
                </a:solidFill>
              </a:rPr>
              <a:t>37.28% </a:t>
            </a:r>
            <a:r>
              <a:rPr lang="en-US" altLang="en-US" sz="2000" dirty="0">
                <a:solidFill>
                  <a:schemeClr val="bg1"/>
                </a:solidFill>
              </a:rPr>
              <a:t>in 2017 (110.529)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CC562FF-89A7-4930-8215-C530C0777354}"/>
              </a:ext>
            </a:extLst>
          </p:cNvPr>
          <p:cNvSpPr/>
          <p:nvPr/>
        </p:nvSpPr>
        <p:spPr>
          <a:xfrm>
            <a:off x="2246313" y="4213225"/>
            <a:ext cx="2425700" cy="32385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96732FA-434A-4712-A1C5-4E9CBDE16F75}"/>
              </a:ext>
            </a:extLst>
          </p:cNvPr>
          <p:cNvSpPr/>
          <p:nvPr/>
        </p:nvSpPr>
        <p:spPr>
          <a:xfrm rot="10800000">
            <a:off x="4679950" y="2274888"/>
            <a:ext cx="2473325" cy="3238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6880" name="TextBox 22">
            <a:extLst>
              <a:ext uri="{FF2B5EF4-FFF2-40B4-BE49-F238E27FC236}">
                <a16:creationId xmlns:a16="http://schemas.microsoft.com/office/drawing/2014/main" id="{7ABA4AB1-4CF5-4E77-AF45-20C9BD435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663575"/>
            <a:ext cx="23526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Decision to open Direct Flight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/>
              <a:t>Moscow – Jakarta/Bali</a:t>
            </a:r>
          </a:p>
        </p:txBody>
      </p:sp>
      <p:pic>
        <p:nvPicPr>
          <p:cNvPr id="36881" name="Picture 23">
            <a:extLst>
              <a:ext uri="{FF2B5EF4-FFF2-40B4-BE49-F238E27FC236}">
                <a16:creationId xmlns:a16="http://schemas.microsoft.com/office/drawing/2014/main" id="{0188FC78-5E4A-456D-B449-5222B1BD0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0"/>
            <a:ext cx="253047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24">
            <a:extLst>
              <a:ext uri="{FF2B5EF4-FFF2-40B4-BE49-F238E27FC236}">
                <a16:creationId xmlns:a16="http://schemas.microsoft.com/office/drawing/2014/main" id="{3DEE3B17-78E6-42A0-A3AA-B5532FB168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2349500"/>
            <a:ext cx="252888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2BC1625B-27D5-48F0-9507-BBF9CF19DFA9}"/>
              </a:ext>
            </a:extLst>
          </p:cNvPr>
          <p:cNvSpPr/>
          <p:nvPr/>
        </p:nvSpPr>
        <p:spPr>
          <a:xfrm>
            <a:off x="7059613" y="3873500"/>
            <a:ext cx="2698750" cy="32385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36884" name="Picture 17">
            <a:extLst>
              <a:ext uri="{FF2B5EF4-FFF2-40B4-BE49-F238E27FC236}">
                <a16:creationId xmlns:a16="http://schemas.microsoft.com/office/drawing/2014/main" id="{15D7A0CB-7793-4762-83B0-74AB082308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3687763"/>
            <a:ext cx="26987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5" name="TextBox 26">
            <a:extLst>
              <a:ext uri="{FF2B5EF4-FFF2-40B4-BE49-F238E27FC236}">
                <a16:creationId xmlns:a16="http://schemas.microsoft.com/office/drawing/2014/main" id="{C55B5EE0-CD3D-4146-BBB1-C1E60807B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0" y="5362575"/>
            <a:ext cx="2339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Purchasing Fighter Jet</a:t>
            </a:r>
            <a:endParaRPr lang="en-US" altLang="en-US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2400" b="1"/>
              <a:t>Sukhoi</a:t>
            </a:r>
            <a:r>
              <a:rPr lang="en-US" altLang="en-US" sz="2400" b="1"/>
              <a:t> SU-35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11AB73C5-589E-4E34-B552-657C3F97D14A}"/>
              </a:ext>
            </a:extLst>
          </p:cNvPr>
          <p:cNvSpPr/>
          <p:nvPr/>
        </p:nvSpPr>
        <p:spPr>
          <a:xfrm rot="10800000">
            <a:off x="9845675" y="3416300"/>
            <a:ext cx="2365375" cy="32226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6887" name="TextBox 28">
            <a:extLst>
              <a:ext uri="{FF2B5EF4-FFF2-40B4-BE49-F238E27FC236}">
                <a16:creationId xmlns:a16="http://schemas.microsoft.com/office/drawing/2014/main" id="{6B433CDC-D554-4024-94D1-E96EEDDFD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2988" y="1009650"/>
            <a:ext cx="218916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P</a:t>
            </a:r>
            <a:r>
              <a:rPr lang="id-ID" altLang="en-US" sz="2400"/>
              <a:t>e</a:t>
            </a:r>
            <a:r>
              <a:rPr lang="en-US" altLang="en-US" sz="2400"/>
              <a:t>r</a:t>
            </a:r>
            <a:r>
              <a:rPr lang="id-ID" altLang="en-US" sz="2400"/>
              <a:t>manen</a:t>
            </a:r>
            <a:r>
              <a:rPr lang="en-US" altLang="en-US" sz="2400"/>
              <a:t>t display of Indonesian products at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/>
              <a:t>Food City</a:t>
            </a:r>
            <a:endParaRPr lang="en-US" altLang="en-US" sz="1800" b="1"/>
          </a:p>
        </p:txBody>
      </p:sp>
      <p:pic>
        <p:nvPicPr>
          <p:cNvPr id="36888" name="Picture 2">
            <a:extLst>
              <a:ext uri="{FF2B5EF4-FFF2-40B4-BE49-F238E27FC236}">
                <a16:creationId xmlns:a16="http://schemas.microsoft.com/office/drawing/2014/main" id="{AE058B4A-1A90-49C4-AF48-2C5E0238E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588" y="5200650"/>
            <a:ext cx="2697162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A106AF96-E68D-4CB7-ACE1-3CAA9B1CDA32}"/>
              </a:ext>
            </a:extLst>
          </p:cNvPr>
          <p:cNvSpPr/>
          <p:nvPr/>
        </p:nvSpPr>
        <p:spPr>
          <a:xfrm rot="10800000">
            <a:off x="9634538" y="3673475"/>
            <a:ext cx="2698750" cy="32385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6891" name="TextBox 22">
            <a:extLst>
              <a:ext uri="{FF2B5EF4-FFF2-40B4-BE49-F238E27FC236}">
                <a16:creationId xmlns:a16="http://schemas.microsoft.com/office/drawing/2014/main" id="{D20558A1-8EAD-4BB3-937C-0059A7A28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200" y="2433638"/>
            <a:ext cx="2352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By Aeroflot/</a:t>
            </a:r>
            <a:r>
              <a:rPr lang="en-US" altLang="en-US" sz="2400" dirty="0" err="1"/>
              <a:t>Rossiya</a:t>
            </a:r>
            <a:endParaRPr lang="en-US" altLang="en-US" sz="3200" dirty="0"/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3871A41-5638-4A76-836E-DD70A20F43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13234" b="15373"/>
          <a:stretch/>
        </p:blipFill>
        <p:spPr>
          <a:xfrm>
            <a:off x="4697411" y="3687763"/>
            <a:ext cx="2432315" cy="1681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AD1519-27C6-4825-A106-10B97645245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897" r="4946"/>
          <a:stretch/>
        </p:blipFill>
        <p:spPr>
          <a:xfrm>
            <a:off x="4696620" y="5371124"/>
            <a:ext cx="2436812" cy="148468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FDFEACB7-BFD7-42D3-8A88-BDB2538F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889000"/>
            <a:ext cx="10688637" cy="9286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d-ID" altLang="en-US" b="1" dirty="0">
                <a:solidFill>
                  <a:srgbClr val="2F5597"/>
                </a:solidFill>
                <a:ea typeface="ＭＳ Ｐゴシック" panose="020B0600070205080204" pitchFamily="34" charset="-128"/>
              </a:rPr>
              <a:t>Total Bilateral </a:t>
            </a:r>
            <a:r>
              <a:rPr lang="en-US" altLang="en-US" b="1" dirty="0">
                <a:solidFill>
                  <a:srgbClr val="2F5597"/>
                </a:solidFill>
                <a:ea typeface="ＭＳ Ｐゴシック" panose="020B0600070205080204" pitchFamily="34" charset="-128"/>
              </a:rPr>
              <a:t>Trade </a:t>
            </a:r>
            <a:br>
              <a:rPr lang="en-US" altLang="en-US" sz="5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Based on Russia</a:t>
            </a:r>
            <a:r>
              <a:rPr lang="id-ID" altLang="en-US" sz="2400" dirty="0">
                <a:ea typeface="ＭＳ Ｐゴシック" panose="020B0600070205080204" pitchFamily="34" charset="-128"/>
              </a:rPr>
              <a:t>’s</a:t>
            </a:r>
            <a:r>
              <a:rPr lang="en-US" altLang="en-US" sz="2400" dirty="0">
                <a:ea typeface="ＭＳ Ｐゴシック" panose="020B0600070205080204" pitchFamily="34" charset="-128"/>
              </a:rPr>
              <a:t> Federal Custom</a:t>
            </a:r>
            <a:r>
              <a:rPr lang="id-ID" altLang="en-US" sz="2400" dirty="0">
                <a:ea typeface="ＭＳ Ｐゴシック" panose="020B0600070205080204" pitchFamily="34" charset="-128"/>
              </a:rPr>
              <a:t> Service</a:t>
            </a:r>
            <a:r>
              <a:rPr lang="en-US" altLang="en-US" sz="2400" dirty="0">
                <a:ea typeface="ＭＳ Ｐゴシック" panose="020B0600070205080204" pitchFamily="34" charset="-128"/>
              </a:rPr>
              <a:t> (January – December; Million</a:t>
            </a:r>
            <a:r>
              <a:rPr lang="id-ID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>
                <a:ea typeface="ＭＳ Ｐゴシック" panose="020B0600070205080204" pitchFamily="34" charset="-128"/>
              </a:rPr>
              <a:t>USD)</a:t>
            </a:r>
            <a:endParaRPr lang="en-US" altLang="en-US" sz="5400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DE229C3-2CB3-458A-B14C-23B91AA62C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2303603"/>
              </p:ext>
            </p:extLst>
          </p:nvPr>
        </p:nvGraphicFramePr>
        <p:xfrm>
          <a:off x="654050" y="2141538"/>
          <a:ext cx="10944228" cy="17541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4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4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4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4729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2016</a:t>
                      </a:r>
                    </a:p>
                  </a:txBody>
                  <a:tcPr marL="91432" marR="91432" marT="45729" marB="45729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2017</a:t>
                      </a:r>
                    </a:p>
                  </a:txBody>
                  <a:tcPr marL="91432" marR="91432" marT="45729" marB="45729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2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Export</a:t>
                      </a:r>
                    </a:p>
                  </a:txBody>
                  <a:tcPr marL="91432" marR="91432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Import</a:t>
                      </a:r>
                    </a:p>
                  </a:txBody>
                  <a:tcPr marL="91432" marR="91432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</a:t>
                      </a:r>
                    </a:p>
                  </a:txBody>
                  <a:tcPr marL="91432" marR="91432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Export</a:t>
                      </a:r>
                    </a:p>
                  </a:txBody>
                  <a:tcPr marL="91432" marR="91432" marT="45729" marB="45729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Import</a:t>
                      </a:r>
                    </a:p>
                  </a:txBody>
                  <a:tcPr marL="91432" marR="91432" marT="45729" marB="45729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</a:t>
                      </a:r>
                    </a:p>
                  </a:txBody>
                  <a:tcPr marL="91432" marR="91432" marT="45729" marB="45729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2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2,211.4</a:t>
                      </a:r>
                    </a:p>
                  </a:txBody>
                  <a:tcPr marL="91432" marR="91432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402.7</a:t>
                      </a:r>
                    </a:p>
                  </a:txBody>
                  <a:tcPr marL="91432" marR="91432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2,614.1</a:t>
                      </a:r>
                    </a:p>
                  </a:txBody>
                  <a:tcPr marL="91432" marR="91432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2,484.6</a:t>
                      </a:r>
                    </a:p>
                  </a:txBody>
                  <a:tcPr marL="91432" marR="91432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787.5</a:t>
                      </a:r>
                    </a:p>
                  </a:txBody>
                  <a:tcPr marL="91432" marR="91432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3.271.6</a:t>
                      </a:r>
                    </a:p>
                  </a:txBody>
                  <a:tcPr marL="91432" marR="91432" marT="45729" marB="4572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917" name="TextBox 4">
            <a:extLst>
              <a:ext uri="{FF2B5EF4-FFF2-40B4-BE49-F238E27FC236}">
                <a16:creationId xmlns:a16="http://schemas.microsoft.com/office/drawing/2014/main" id="{53D2EC72-FA51-4A76-9063-760877971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3965575"/>
            <a:ext cx="107140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Indonesia’s Export increased </a:t>
            </a:r>
            <a:r>
              <a:rPr lang="id-ID" altLang="en-US" sz="2400" dirty="0"/>
              <a:t>by </a:t>
            </a:r>
            <a:r>
              <a:rPr lang="en-US" altLang="en-US" sz="2400" dirty="0"/>
              <a:t>12.3% </a:t>
            </a:r>
            <a:r>
              <a:rPr lang="id-ID" altLang="en-US" sz="2400" dirty="0"/>
              <a:t>in </a:t>
            </a:r>
            <a:r>
              <a:rPr lang="en-US" altLang="en-US" sz="2400" dirty="0"/>
              <a:t>2017</a:t>
            </a:r>
            <a:r>
              <a:rPr lang="id-ID" altLang="en-US" sz="2400" dirty="0"/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id-ID" altLang="en-US" sz="2400" dirty="0"/>
              <a:t>Indonesia emerged a surplus of USD  1.</a:t>
            </a:r>
            <a:r>
              <a:rPr lang="en-US" altLang="en-US" sz="2400" dirty="0"/>
              <a:t>81</a:t>
            </a:r>
            <a:r>
              <a:rPr lang="id-ID" altLang="en-US" sz="2400" dirty="0"/>
              <a:t> billion</a:t>
            </a:r>
            <a:r>
              <a:rPr lang="en-US" altLang="en-US" sz="2400" dirty="0"/>
              <a:t> in 2016 and USD 1.69 billion in 2017</a:t>
            </a:r>
            <a:r>
              <a:rPr lang="id-ID" altLang="en-US" sz="2400" dirty="0"/>
              <a:t>.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F12D-4D2F-4306-A62E-1161466C4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8" y="365125"/>
            <a:ext cx="11142662" cy="1873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>
                <a:latin typeface="+mn-lt"/>
                <a:cs typeface="Arial" panose="020B0604020202020204" pitchFamily="34" charset="0"/>
              </a:rPr>
              <a:t>Total trade between both countries increased by </a:t>
            </a:r>
            <a:r>
              <a:rPr lang="en-US" sz="3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25.16%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 (total reached </a:t>
            </a:r>
            <a:r>
              <a:rPr lang="en-US" sz="3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USD 3.27 billion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) in 2017.</a:t>
            </a:r>
            <a:br>
              <a:rPr lang="en-US" sz="2000" i="1" dirty="0">
                <a:cs typeface="Arial" panose="020B0604020202020204" pitchFamily="34" charset="0"/>
              </a:rPr>
            </a:br>
            <a:r>
              <a:rPr lang="en-US" sz="2400" i="1" dirty="0">
                <a:cs typeface="Arial" panose="020B0604020202020204" pitchFamily="34" charset="0"/>
              </a:rPr>
              <a:t> Source: Russian Federal Custom Service</a:t>
            </a:r>
            <a:br>
              <a:rPr lang="en-US" sz="4800" dirty="0">
                <a:cs typeface="Arial" panose="020B0604020202020204" pitchFamily="34" charset="0"/>
              </a:rPr>
            </a:br>
            <a:endParaRPr lang="ru-RU" dirty="0"/>
          </a:p>
        </p:txBody>
      </p:sp>
      <p:graphicFrame>
        <p:nvGraphicFramePr>
          <p:cNvPr id="38915" name="Chart 8">
            <a:extLst>
              <a:ext uri="{FF2B5EF4-FFF2-40B4-BE49-F238E27FC236}">
                <a16:creationId xmlns:a16="http://schemas.microsoft.com/office/drawing/2014/main" id="{A8496027-A5EA-4BF1-9C80-0CC21110E0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52550" y="1935163"/>
          <a:ext cx="9486900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9" name="Chart" r:id="rId3" imgW="9486198" imgH="4133446" progId="Excel.Chart.8">
                  <p:embed/>
                </p:oleObj>
              </mc:Choice>
              <mc:Fallback>
                <p:oleObj name="Chart" r:id="rId3" imgW="9486198" imgH="4133446" progId="Excel.Chart.8">
                  <p:embed/>
                  <p:pic>
                    <p:nvPicPr>
                      <p:cNvPr id="0" name="Chart 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1935163"/>
                        <a:ext cx="9486900" cy="413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Chart 10">
            <a:extLst>
              <a:ext uri="{FF2B5EF4-FFF2-40B4-BE49-F238E27FC236}">
                <a16:creationId xmlns:a16="http://schemas.microsoft.com/office/drawing/2014/main" id="{D1B1DEB4-16C6-4D99-9D6C-D253EC291A5C}"/>
              </a:ext>
            </a:extLst>
          </p:cNvPr>
          <p:cNvGraphicFramePr>
            <a:graphicFrameLocks/>
          </p:cNvGraphicFramePr>
          <p:nvPr/>
        </p:nvGraphicFramePr>
        <p:xfrm>
          <a:off x="6208713" y="44450"/>
          <a:ext cx="5695950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5" name="Chart" r:id="rId3" imgW="5139373" imgH="3426249" progId="Excel.Chart.8">
                  <p:embed/>
                </p:oleObj>
              </mc:Choice>
              <mc:Fallback>
                <p:oleObj name="Chart" r:id="rId3" imgW="5139373" imgH="3426249" progId="Excel.Chart.8">
                  <p:embed/>
                  <p:pic>
                    <p:nvPicPr>
                      <p:cNvPr id="0" name="Char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8713" y="44450"/>
                        <a:ext cx="5695950" cy="374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Chart 13">
            <a:extLst>
              <a:ext uri="{FF2B5EF4-FFF2-40B4-BE49-F238E27FC236}">
                <a16:creationId xmlns:a16="http://schemas.microsoft.com/office/drawing/2014/main" id="{761FFF8F-AE45-4AD8-A140-FEFEA2E725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8544012"/>
              </p:ext>
            </p:extLst>
          </p:nvPr>
        </p:nvGraphicFramePr>
        <p:xfrm>
          <a:off x="195262" y="3551238"/>
          <a:ext cx="5462587" cy="338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6" name="Chart" r:id="rId5" imgW="5279594" imgH="3127519" progId="Excel.Chart.8">
                  <p:embed/>
                </p:oleObj>
              </mc:Choice>
              <mc:Fallback>
                <p:oleObj name="Chart" r:id="rId5" imgW="5279594" imgH="3127519" progId="Excel.Chart.8">
                  <p:embed/>
                  <p:pic>
                    <p:nvPicPr>
                      <p:cNvPr id="0" name="Char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2" y="3551238"/>
                        <a:ext cx="5462587" cy="338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extBox 14">
            <a:extLst>
              <a:ext uri="{FF2B5EF4-FFF2-40B4-BE49-F238E27FC236}">
                <a16:creationId xmlns:a16="http://schemas.microsoft.com/office/drawing/2014/main" id="{5B906736-D2A8-447C-9508-B9534D7B7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404096"/>
            <a:ext cx="56451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Number of Russian tourist to Indonesia in 2017 reached 110.529 or increased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37.28%, </a:t>
            </a:r>
            <a:r>
              <a:rPr lang="en-US" altLang="en-US" sz="1800" dirty="0">
                <a:latin typeface="Arial" panose="020B0604020202020204" pitchFamily="34" charset="0"/>
              </a:rPr>
              <a:t>while number of all foreign tourist increased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21.88% </a:t>
            </a:r>
            <a:r>
              <a:rPr lang="en-US" altLang="en-US" sz="1800" dirty="0">
                <a:latin typeface="Arial" panose="020B0604020202020204" pitchFamily="34" charset="0"/>
              </a:rPr>
              <a:t>compared to previous year</a:t>
            </a:r>
          </a:p>
        </p:txBody>
      </p:sp>
      <p:pic>
        <p:nvPicPr>
          <p:cNvPr id="41092" name="Picture 132" descr="https://www.indonesia.travel/content/dam/indtravelrevamp/en/destinations/bali-nusa-tenggara/bali/bali/Image3.jpg">
            <a:extLst>
              <a:ext uri="{FF2B5EF4-FFF2-40B4-BE49-F238E27FC236}">
                <a16:creationId xmlns:a16="http://schemas.microsoft.com/office/drawing/2014/main" id="{E6869A3F-9B54-4234-9326-0E6DEACBE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8" y="171580"/>
            <a:ext cx="5229034" cy="34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Desktop\Presentasi Rusia\MGU.jpg">
            <a:extLst>
              <a:ext uri="{FF2B5EF4-FFF2-40B4-BE49-F238E27FC236}">
                <a16:creationId xmlns:a16="http://schemas.microsoft.com/office/drawing/2014/main" id="{261DD789-4363-4D2A-8531-2DDBB40B9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24651" r="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</p:spPr>
      </p:pic>
      <p:pic>
        <p:nvPicPr>
          <p:cNvPr id="45058" name="Picture 2" descr="Image result for tomsk state university">
            <a:extLst>
              <a:ext uri="{FF2B5EF4-FFF2-40B4-BE49-F238E27FC236}">
                <a16:creationId xmlns:a16="http://schemas.microsoft.com/office/drawing/2014/main" id="{DA226E09-5C37-429B-BE53-318542638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7" r="2" b="2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Image result for universitas Pattimura">
            <a:extLst>
              <a:ext uri="{FF2B5EF4-FFF2-40B4-BE49-F238E27FC236}">
                <a16:creationId xmlns:a16="http://schemas.microsoft.com/office/drawing/2014/main" id="{C0B90E9E-39FA-45FD-9BF5-B2728DB9D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 r="2" b="9353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Image result for universitas udayana">
            <a:extLst>
              <a:ext uri="{FF2B5EF4-FFF2-40B4-BE49-F238E27FC236}">
                <a16:creationId xmlns:a16="http://schemas.microsoft.com/office/drawing/2014/main" id="{4A069C4B-5C96-4C37-A474-5836864A7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r="2897" b="1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811A09-0DEE-41F2-B9CC-FA3C977CA9AD}"/>
              </a:ext>
            </a:extLst>
          </p:cNvPr>
          <p:cNvSpPr txBox="1"/>
          <p:nvPr/>
        </p:nvSpPr>
        <p:spPr>
          <a:xfrm>
            <a:off x="143763" y="119395"/>
            <a:ext cx="242188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 Black" panose="020B0A04020102020204" pitchFamily="34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2412420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D96AB4-23D2-4B04-862C-77816F88BE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43011" name="Group 18">
            <a:extLst>
              <a:ext uri="{FF2B5EF4-FFF2-40B4-BE49-F238E27FC236}">
                <a16:creationId xmlns:a16="http://schemas.microsoft.com/office/drawing/2014/main" id="{2437C92F-2C84-4755-929D-A167B4D387B2}"/>
              </a:ext>
            </a:extLst>
          </p:cNvPr>
          <p:cNvGrpSpPr>
            <a:grpSpLocks/>
          </p:cNvGrpSpPr>
          <p:nvPr/>
        </p:nvGrpSpPr>
        <p:grpSpPr bwMode="auto">
          <a:xfrm>
            <a:off x="3173413" y="582613"/>
            <a:ext cx="5697537" cy="5692775"/>
            <a:chOff x="3120818" y="581867"/>
            <a:chExt cx="5698162" cy="569205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F2D315-EEF9-4313-841B-BE5D7D1C3503}"/>
                </a:ext>
              </a:extLst>
            </p:cNvPr>
            <p:cNvSpPr/>
            <p:nvPr/>
          </p:nvSpPr>
          <p:spPr>
            <a:xfrm rot="2700000">
              <a:off x="4838950" y="2289532"/>
              <a:ext cx="2279362" cy="22799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A25115B-AD62-4C51-BFB6-16E7B650630C}"/>
                </a:ext>
              </a:extLst>
            </p:cNvPr>
            <p:cNvSpPr/>
            <p:nvPr/>
          </p:nvSpPr>
          <p:spPr>
            <a:xfrm rot="2700000">
              <a:off x="3120293" y="583979"/>
              <a:ext cx="2279362" cy="2278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0497E5-4585-4974-8560-B5DF5125B6FD}"/>
                </a:ext>
              </a:extLst>
            </p:cNvPr>
            <p:cNvSpPr/>
            <p:nvPr/>
          </p:nvSpPr>
          <p:spPr>
            <a:xfrm rot="2700000">
              <a:off x="3138551" y="3994292"/>
              <a:ext cx="2279362" cy="22799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33E689-36F8-44A1-8BCA-E3DCE3162C58}"/>
                </a:ext>
              </a:extLst>
            </p:cNvPr>
            <p:cNvSpPr/>
            <p:nvPr/>
          </p:nvSpPr>
          <p:spPr>
            <a:xfrm rot="2700000">
              <a:off x="6539349" y="3992704"/>
              <a:ext cx="2279362" cy="22799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F829AB-1566-44E2-BCE6-F5EFE420A856}"/>
                </a:ext>
              </a:extLst>
            </p:cNvPr>
            <p:cNvSpPr/>
            <p:nvPr/>
          </p:nvSpPr>
          <p:spPr>
            <a:xfrm rot="2700000">
              <a:off x="6539349" y="581598"/>
              <a:ext cx="2279362" cy="22799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43023" name="Picture 13">
              <a:extLst>
                <a:ext uri="{FF2B5EF4-FFF2-40B4-BE49-F238E27FC236}">
                  <a16:creationId xmlns:a16="http://schemas.microsoft.com/office/drawing/2014/main" id="{74B4C09B-0999-4F68-9C08-877B0E168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736" y="989840"/>
              <a:ext cx="1396069" cy="160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4" name="Picture 14">
              <a:extLst>
                <a:ext uri="{FF2B5EF4-FFF2-40B4-BE49-F238E27FC236}">
                  <a16:creationId xmlns:a16="http://schemas.microsoft.com/office/drawing/2014/main" id="{6CD74898-AAE2-422F-8AEE-2E4EAEECD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6500" y="814013"/>
              <a:ext cx="1952480" cy="1952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5" name="Picture 15">
              <a:extLst>
                <a:ext uri="{FF2B5EF4-FFF2-40B4-BE49-F238E27FC236}">
                  <a16:creationId xmlns:a16="http://schemas.microsoft.com/office/drawing/2014/main" id="{2CED4471-001C-4F70-A793-A6BF064F4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008" y="4459880"/>
              <a:ext cx="1252120" cy="1394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6" name="Picture 16">
              <a:extLst>
                <a:ext uri="{FF2B5EF4-FFF2-40B4-BE49-F238E27FC236}">
                  <a16:creationId xmlns:a16="http://schemas.microsoft.com/office/drawing/2014/main" id="{7911CE44-5919-4549-BD2C-EB4C397E2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8803" y="4325922"/>
              <a:ext cx="1642884" cy="1642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TextBox 8">
            <a:extLst>
              <a:ext uri="{FF2B5EF4-FFF2-40B4-BE49-F238E27FC236}">
                <a16:creationId xmlns:a16="http://schemas.microsoft.com/office/drawing/2014/main" id="{47ADEDBA-A219-42EC-A7CF-A026D0128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833438"/>
            <a:ext cx="2336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Strategic Partnership Underway</a:t>
            </a:r>
            <a:r>
              <a:rPr lang="en-US" altLang="en-US" sz="1400" b="1">
                <a:solidFill>
                  <a:srgbClr val="C00000"/>
                </a:solidFill>
              </a:rPr>
              <a:t> </a:t>
            </a:r>
            <a:endParaRPr lang="en-US" altLang="en-US" sz="1400" b="1"/>
          </a:p>
        </p:txBody>
      </p:sp>
      <p:sp>
        <p:nvSpPr>
          <p:cNvPr id="43013" name="TextBox 10">
            <a:extLst>
              <a:ext uri="{FF2B5EF4-FFF2-40B4-BE49-F238E27FC236}">
                <a16:creationId xmlns:a16="http://schemas.microsoft.com/office/drawing/2014/main" id="{DD453DC6-A787-4867-9FAB-FECBB7549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4411663"/>
            <a:ext cx="25844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Strengthening Cooperation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on Politics and Defence</a:t>
            </a:r>
            <a:endParaRPr lang="en-US" altLang="en-US" sz="1800"/>
          </a:p>
        </p:txBody>
      </p:sp>
      <p:sp>
        <p:nvSpPr>
          <p:cNvPr id="43014" name="TextBox 11">
            <a:extLst>
              <a:ext uri="{FF2B5EF4-FFF2-40B4-BE49-F238E27FC236}">
                <a16:creationId xmlns:a16="http://schemas.microsoft.com/office/drawing/2014/main" id="{CBFC87DC-2277-43C4-91B5-8F0F0D252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9263" y="4400550"/>
            <a:ext cx="26193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Arial Black" panose="020B0A04020102020204" pitchFamily="34" charset="0"/>
              </a:rPr>
              <a:t>Strengthening </a:t>
            </a:r>
            <a:r>
              <a:rPr lang="en-US" altLang="en-US" sz="2000" b="1" i="1">
                <a:solidFill>
                  <a:srgbClr val="C00000"/>
                </a:solidFill>
                <a:latin typeface="Arial Black" panose="020B0A04020102020204" pitchFamily="34" charset="0"/>
              </a:rPr>
              <a:t>people-to people contact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Through education, tourism, business</a:t>
            </a:r>
            <a:endParaRPr lang="en-US" altLang="en-US" sz="1800" i="1"/>
          </a:p>
        </p:txBody>
      </p:sp>
      <p:sp>
        <p:nvSpPr>
          <p:cNvPr id="43015" name="Rectangle 17">
            <a:extLst>
              <a:ext uri="{FF2B5EF4-FFF2-40B4-BE49-F238E27FC236}">
                <a16:creationId xmlns:a16="http://schemas.microsoft.com/office/drawing/2014/main" id="{C5E3C8DC-7AD9-4C88-A19A-A1031D19A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238" y="265113"/>
            <a:ext cx="229711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C00000"/>
                </a:solidFill>
              </a:rPr>
              <a:t>FTA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between Indonesia and Eur</a:t>
            </a:r>
            <a:r>
              <a:rPr lang="id-ID" altLang="en-US" sz="1800"/>
              <a:t>A</a:t>
            </a:r>
            <a:r>
              <a:rPr lang="en-US" altLang="en-US" sz="1800"/>
              <a:t>sian Economic Union</a:t>
            </a:r>
          </a:p>
        </p:txBody>
      </p:sp>
      <p:sp>
        <p:nvSpPr>
          <p:cNvPr id="43016" name="Title 1">
            <a:extLst>
              <a:ext uri="{FF2B5EF4-FFF2-40B4-BE49-F238E27FC236}">
                <a16:creationId xmlns:a16="http://schemas.microsoft.com/office/drawing/2014/main" id="{A6EE8892-EEE5-4E74-A516-5CF712E6C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575" y="2741613"/>
            <a:ext cx="1720850" cy="19192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>
                <a:solidFill>
                  <a:srgbClr val="FFC000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rPr>
              <a:t>What’s</a:t>
            </a:r>
            <a:br>
              <a:rPr lang="en-US" altLang="en-US" sz="3200" b="1">
                <a:solidFill>
                  <a:srgbClr val="FFC000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rPr>
            </a:br>
            <a:r>
              <a:rPr lang="en-US" altLang="en-US" sz="3200" b="1">
                <a:solidFill>
                  <a:srgbClr val="FFC000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rPr>
              <a:t>Next</a:t>
            </a:r>
            <a:r>
              <a:rPr lang="en-US" altLang="en-US" sz="3200" b="1">
                <a:latin typeface="Arial Black" panose="020B0A040201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n-US" sz="3200" b="1">
                <a:latin typeface="Arial Black" panose="020B0A04020102020204" pitchFamily="34" charset="0"/>
                <a:ea typeface="ＭＳ Ｐゴシック" panose="020B0600070205080204" pitchFamily="34" charset="-128"/>
              </a:rPr>
            </a:br>
            <a:r>
              <a:rPr lang="en-US" altLang="en-US" sz="6600" b="1">
                <a:solidFill>
                  <a:schemeClr val="bg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43017" name="Rectangle 17">
            <a:extLst>
              <a:ext uri="{FF2B5EF4-FFF2-40B4-BE49-F238E27FC236}">
                <a16:creationId xmlns:a16="http://schemas.microsoft.com/office/drawing/2014/main" id="{3B173838-2DD1-490E-8F17-230FCAC66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238" y="1625600"/>
            <a:ext cx="229711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C00000"/>
                </a:solidFill>
              </a:rPr>
              <a:t>PTA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between Indonesia and Russia Federation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283A52-035B-449B-9F7E-ABDDA020F0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035" name="Title 1">
            <a:extLst>
              <a:ext uri="{FF2B5EF4-FFF2-40B4-BE49-F238E27FC236}">
                <a16:creationId xmlns:a16="http://schemas.microsoft.com/office/drawing/2014/main" id="{D9C960F2-9278-4373-B680-C7952D2F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387350"/>
            <a:ext cx="10515600" cy="1055688"/>
          </a:xfrm>
        </p:spPr>
        <p:txBody>
          <a:bodyPr/>
          <a:lstStyle/>
          <a:p>
            <a:pPr eaLnBrk="1" hangingPunct="1"/>
            <a:r>
              <a:rPr lang="en-US" altLang="en-US" sz="6000" b="1" i="1">
                <a:ea typeface="ＭＳ Ｐゴシック" panose="020B0600070205080204" pitchFamily="34" charset="-128"/>
              </a:rPr>
              <a:t>Coordination Mechanism</a:t>
            </a:r>
            <a:r>
              <a:rPr lang="id-ID" altLang="en-US" sz="6000" b="1" i="1">
                <a:ea typeface="ＭＳ Ｐゴシック" panose="020B0600070205080204" pitchFamily="34" charset="-128"/>
              </a:rPr>
              <a:t> :</a:t>
            </a:r>
            <a:endParaRPr lang="en-US" altLang="en-US" sz="9600" b="1" i="1">
              <a:solidFill>
                <a:srgbClr val="C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4036" name="Rectangle 17">
            <a:extLst>
              <a:ext uri="{FF2B5EF4-FFF2-40B4-BE49-F238E27FC236}">
                <a16:creationId xmlns:a16="http://schemas.microsoft.com/office/drawing/2014/main" id="{5254AEEC-3BAB-4405-A0E9-A3F0BCAE1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8" y="1520825"/>
            <a:ext cx="11364912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id-ID" altLang="en-US" sz="2400" b="1">
                <a:solidFill>
                  <a:srgbClr val="C00000"/>
                </a:solidFill>
              </a:rPr>
              <a:t>Joint Commission Meeting </a:t>
            </a:r>
            <a:r>
              <a:rPr lang="en-US" altLang="en-US" sz="2400" b="1">
                <a:solidFill>
                  <a:srgbClr val="C00000"/>
                </a:solidFill>
              </a:rPr>
              <a:t>on Trade, Economic and Technical Cooperation </a:t>
            </a:r>
            <a:r>
              <a:rPr lang="id-ID" altLang="en-US" sz="2400" b="1">
                <a:solidFill>
                  <a:srgbClr val="C00000"/>
                </a:solidFill>
              </a:rPr>
              <a:t>(SKB);</a:t>
            </a:r>
            <a:endParaRPr lang="en-US" altLang="en-US" sz="2400" b="1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id-ID" altLang="en-US" sz="1600" b="1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id-ID" altLang="en-US" sz="2400" b="1"/>
              <a:t>Bilateral </a:t>
            </a:r>
            <a:r>
              <a:rPr lang="en-US" altLang="en-US" sz="2400" b="1"/>
              <a:t>Joint Commission on Military Technical Cooperation</a:t>
            </a:r>
            <a:r>
              <a:rPr lang="id-ID" altLang="en-US" sz="2400" b="1"/>
              <a:t> (FKB);</a:t>
            </a:r>
            <a:endParaRPr lang="en-US" altLang="en-US" sz="2400" b="1"/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id-ID" altLang="en-US" sz="1600" b="1"/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>
                <a:solidFill>
                  <a:srgbClr val="C00000"/>
                </a:solidFill>
              </a:rPr>
              <a:t>Bilateral Consultation on Security Affairs between the Coordinating Minister for Political, Legal and Security Affairs and the Secretary of the Russian Security Council</a:t>
            </a:r>
            <a:r>
              <a:rPr lang="en-US" altLang="en-US" sz="2400">
                <a:solidFill>
                  <a:srgbClr val="C00000"/>
                </a:solidFill>
              </a:rPr>
              <a:t>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60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/>
              <a:t>Bilateral Consultation between the two Foreign Ministries</a:t>
            </a:r>
            <a:r>
              <a:rPr lang="id-ID" altLang="en-US" sz="2400" b="1"/>
              <a:t>;</a:t>
            </a:r>
            <a:endParaRPr lang="en-US" altLang="en-US" sz="2400" b="1"/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id-ID" altLang="en-US" sz="1600" b="1"/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>
                <a:solidFill>
                  <a:srgbClr val="C00000"/>
                </a:solidFill>
              </a:rPr>
              <a:t>Policy Planning Consultation between the two Foreign Ministries</a:t>
            </a:r>
            <a:r>
              <a:rPr lang="id-ID" altLang="en-US" sz="2400" b="1">
                <a:solidFill>
                  <a:srgbClr val="C00000"/>
                </a:solidFill>
              </a:rPr>
              <a:t>;</a:t>
            </a:r>
            <a:endParaRPr lang="en-US" altLang="en-US" sz="2400" b="1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600" b="1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/>
              <a:t>Bilateral Consultations on Human Rights between the two Foreign Ministries;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600" b="1"/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/>
              <a:t>Working Group on Counter-Terrorism, on Legal Basis, on Trade, Industry and Investment, on Transportation and Infrastructure. </a:t>
            </a:r>
            <a:endParaRPr lang="id-ID" altLang="en-US" sz="2400" b="1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id-ID" altLang="en-US" sz="3200" b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d-ID" altLang="en-US" sz="32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>
            <a:extLst>
              <a:ext uri="{FF2B5EF4-FFF2-40B4-BE49-F238E27FC236}">
                <a16:creationId xmlns:a16="http://schemas.microsoft.com/office/drawing/2014/main" id="{F5F780D1-E5A4-403D-8D2A-4AC7E78D0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2143125"/>
            <a:ext cx="4565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C00000"/>
                </a:solidFill>
                <a:latin typeface="Edwardian Script ITC" panose="030303020407070D0804" pitchFamily="66" charset="0"/>
              </a:rPr>
              <a:t>T</a:t>
            </a:r>
            <a:r>
              <a:rPr lang="en-US" altLang="en-US" sz="6000"/>
              <a:t>hank </a:t>
            </a:r>
            <a:r>
              <a:rPr lang="en-US" altLang="en-US" sz="9600" b="1">
                <a:solidFill>
                  <a:srgbClr val="C00000"/>
                </a:solidFill>
                <a:latin typeface="Edwardian Script ITC" panose="030303020407070D0804" pitchFamily="66" charset="0"/>
              </a:rPr>
              <a:t>Y</a:t>
            </a:r>
            <a:r>
              <a:rPr lang="en-US" altLang="en-US" sz="6000"/>
              <a:t>ou</a:t>
            </a:r>
          </a:p>
        </p:txBody>
      </p:sp>
      <p:sp>
        <p:nvSpPr>
          <p:cNvPr id="45059" name="TextBox 4">
            <a:extLst>
              <a:ext uri="{FF2B5EF4-FFF2-40B4-BE49-F238E27FC236}">
                <a16:creationId xmlns:a16="http://schemas.microsoft.com/office/drawing/2014/main" id="{C42E80BC-C0AA-45D9-9E30-4D593F50E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913" y="3521075"/>
            <a:ext cx="5127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en-US" sz="4400" b="1">
                <a:latin typeface="Cambria" panose="02040503050406030204" pitchFamily="18" charset="0"/>
              </a:rPr>
              <a:t>Большое</a:t>
            </a:r>
            <a:r>
              <a:rPr lang="en-US" altLang="en-US" sz="4400" b="1">
                <a:latin typeface="Cambria" panose="02040503050406030204" pitchFamily="18" charset="0"/>
              </a:rPr>
              <a:t> </a:t>
            </a:r>
            <a:r>
              <a:rPr lang="ru-RU" altLang="en-US" sz="4400" b="1">
                <a:latin typeface="Cambria" panose="02040503050406030204" pitchFamily="18" charset="0"/>
              </a:rPr>
              <a:t>Спасибо</a:t>
            </a:r>
            <a:endParaRPr lang="en-US" altLang="en-US" sz="4400" b="1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7431833F-0811-4D57-BA4F-193303DB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41" y="1255507"/>
            <a:ext cx="6739513" cy="434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">
            <a:extLst>
              <a:ext uri="{FF2B5EF4-FFF2-40B4-BE49-F238E27FC236}">
                <a16:creationId xmlns:a16="http://schemas.microsoft.com/office/drawing/2014/main" id="{DDD76E91-AA0A-4E24-9536-77E14EDDB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1423" y="2542939"/>
            <a:ext cx="3053039" cy="36749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>
              <a:spcBef>
                <a:spcPct val="0"/>
              </a:spcBef>
              <a:spcAft>
                <a:spcPts val="600"/>
              </a:spcAft>
            </a:pPr>
            <a:r>
              <a:rPr lang="en-US" altLang="en-US" sz="1800" b="1">
                <a:latin typeface="+mn-lt"/>
                <a:ea typeface="+mn-ea"/>
              </a:rPr>
              <a:t>Total Area:</a:t>
            </a:r>
          </a:p>
          <a:p>
            <a:pPr indent="-228600">
              <a:spcBef>
                <a:spcPct val="0"/>
              </a:spcBef>
              <a:spcAft>
                <a:spcPts val="600"/>
              </a:spcAft>
            </a:pPr>
            <a:r>
              <a:rPr lang="en-US" altLang="en-US" sz="1800">
                <a:latin typeface="+mn-lt"/>
                <a:ea typeface="+mn-ea"/>
              </a:rPr>
              <a:t>17.098.242 km2</a:t>
            </a:r>
          </a:p>
          <a:p>
            <a:pPr indent="-228600">
              <a:spcBef>
                <a:spcPct val="0"/>
              </a:spcBef>
              <a:spcAft>
                <a:spcPts val="600"/>
              </a:spcAft>
            </a:pPr>
            <a:endParaRPr lang="en-US" altLang="en-US" sz="1800">
              <a:latin typeface="+mn-lt"/>
              <a:ea typeface="+mn-ea"/>
            </a:endParaRPr>
          </a:p>
          <a:p>
            <a:pPr indent="-228600">
              <a:spcBef>
                <a:spcPct val="0"/>
              </a:spcBef>
              <a:spcAft>
                <a:spcPts val="600"/>
              </a:spcAft>
            </a:pPr>
            <a:r>
              <a:rPr lang="en-US" altLang="en-US" sz="1800" b="1">
                <a:latin typeface="+mn-lt"/>
                <a:ea typeface="+mn-ea"/>
              </a:rPr>
              <a:t>11,5%</a:t>
            </a:r>
            <a:r>
              <a:rPr lang="en-US" altLang="en-US" sz="1800">
                <a:latin typeface="+mn-lt"/>
                <a:ea typeface="+mn-ea"/>
              </a:rPr>
              <a:t> of the world</a:t>
            </a:r>
          </a:p>
          <a:p>
            <a:pPr indent="-228600">
              <a:spcBef>
                <a:spcPct val="0"/>
              </a:spcBef>
              <a:spcAft>
                <a:spcPts val="600"/>
              </a:spcAft>
            </a:pPr>
            <a:endParaRPr lang="en-US" altLang="en-US" sz="1800">
              <a:latin typeface="+mn-lt"/>
              <a:ea typeface="+mn-ea"/>
            </a:endParaRPr>
          </a:p>
          <a:p>
            <a:pPr indent="-228600">
              <a:spcBef>
                <a:spcPct val="0"/>
              </a:spcBef>
              <a:spcAft>
                <a:spcPts val="600"/>
              </a:spcAft>
            </a:pPr>
            <a:endParaRPr lang="en-US" altLang="en-US" sz="1800">
              <a:latin typeface="+mn-lt"/>
              <a:ea typeface="+mn-ea"/>
            </a:endParaRPr>
          </a:p>
          <a:p>
            <a:pPr indent="-228600">
              <a:spcBef>
                <a:spcPct val="0"/>
              </a:spcBef>
              <a:spcAft>
                <a:spcPts val="600"/>
              </a:spcAft>
            </a:pPr>
            <a:r>
              <a:rPr lang="en-US" altLang="en-US" sz="1800" b="1" u="sng">
                <a:latin typeface="+mn-lt"/>
                <a:ea typeface="+mn-ea"/>
              </a:rPr>
              <a:t>East to West:</a:t>
            </a:r>
          </a:p>
          <a:p>
            <a:pPr indent="-228600">
              <a:spcBef>
                <a:spcPct val="0"/>
              </a:spcBef>
              <a:spcAft>
                <a:spcPts val="600"/>
              </a:spcAft>
            </a:pPr>
            <a:r>
              <a:rPr lang="en-US" altLang="en-US" sz="1800" b="1">
                <a:latin typeface="+mn-lt"/>
                <a:ea typeface="+mn-ea"/>
              </a:rPr>
              <a:t>11</a:t>
            </a:r>
            <a:r>
              <a:rPr lang="en-US" altLang="en-US" sz="1800">
                <a:latin typeface="+mn-lt"/>
                <a:ea typeface="+mn-ea"/>
              </a:rPr>
              <a:t> Time zones</a:t>
            </a:r>
          </a:p>
          <a:p>
            <a:pPr indent="-228600">
              <a:spcBef>
                <a:spcPct val="0"/>
              </a:spcBef>
              <a:spcAft>
                <a:spcPts val="600"/>
              </a:spcAft>
            </a:pPr>
            <a:r>
              <a:rPr lang="en-US" altLang="en-US" sz="1800" b="1">
                <a:latin typeface="+mn-lt"/>
                <a:ea typeface="+mn-ea"/>
              </a:rPr>
              <a:t>11 </a:t>
            </a:r>
            <a:r>
              <a:rPr lang="en-US" altLang="en-US" sz="1800">
                <a:latin typeface="+mn-lt"/>
                <a:ea typeface="+mn-ea"/>
              </a:rPr>
              <a:t>hours flying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3573EFB-E773-46FC-B866-B57ED2E39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569741"/>
          </a:xfrm>
          <a:custGeom>
            <a:avLst/>
            <a:gdLst>
              <a:gd name="connsiteX0" fmla="*/ 2296028 w 2296028"/>
              <a:gd name="connsiteY0" fmla="*/ 3569741 h 3569741"/>
              <a:gd name="connsiteX1" fmla="*/ 459 w 2296028"/>
              <a:gd name="connsiteY1" fmla="*/ 3569741 h 3569741"/>
              <a:gd name="connsiteX2" fmla="*/ 0 w 2296028"/>
              <a:gd name="connsiteY2" fmla="*/ 3248180 h 3569741"/>
              <a:gd name="connsiteX3" fmla="*/ 2011607 w 2296028"/>
              <a:gd name="connsiteY3" fmla="*/ 3249283 h 3569741"/>
              <a:gd name="connsiteX4" fmla="*/ 2011607 w 2296028"/>
              <a:gd name="connsiteY4" fmla="*/ 0 h 3569741"/>
              <a:gd name="connsiteX5" fmla="*/ 2296028 w 2296028"/>
              <a:gd name="connsiteY5" fmla="*/ 0 h 356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6028" h="3569741">
                <a:moveTo>
                  <a:pt x="2296028" y="3569741"/>
                </a:moveTo>
                <a:lnTo>
                  <a:pt x="459" y="3569741"/>
                </a:lnTo>
                <a:cubicBezTo>
                  <a:pt x="-459" y="3458756"/>
                  <a:pt x="918" y="3359164"/>
                  <a:pt x="0" y="3248180"/>
                </a:cubicBezTo>
                <a:lnTo>
                  <a:pt x="2011607" y="3249283"/>
                </a:lnTo>
                <a:lnTo>
                  <a:pt x="2011607" y="0"/>
                </a:lnTo>
                <a:lnTo>
                  <a:pt x="229602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173F24-9E4E-4D8F-BB76-0845E9B90335}"/>
              </a:ext>
            </a:extLst>
          </p:cNvPr>
          <p:cNvSpPr/>
          <p:nvPr/>
        </p:nvSpPr>
        <p:spPr>
          <a:xfrm>
            <a:off x="10274300" y="0"/>
            <a:ext cx="19177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9771F9E0-BBD7-42BE-BB2D-5653707DFF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41" y="1221809"/>
            <a:ext cx="6739513" cy="441438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D15885D-47C0-4A57-BDF5-A88659D86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1423" y="2542939"/>
            <a:ext cx="3053039" cy="36749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>
              <a:spcBef>
                <a:spcPct val="0"/>
              </a:spcBef>
            </a:pPr>
            <a:r>
              <a:rPr lang="en-US" altLang="en-US" sz="1800" b="1">
                <a:latin typeface="+mn-lt"/>
                <a:ea typeface="+mn-ea"/>
              </a:rPr>
              <a:t>Total Area:</a:t>
            </a:r>
          </a:p>
          <a:p>
            <a:pPr indent="-228600">
              <a:spcBef>
                <a:spcPct val="0"/>
              </a:spcBef>
              <a:spcAft>
                <a:spcPts val="600"/>
              </a:spcAft>
            </a:pPr>
            <a:r>
              <a:rPr lang="en-US" altLang="en-US" sz="1800">
                <a:latin typeface="+mn-lt"/>
                <a:ea typeface="+mn-ea"/>
              </a:rPr>
              <a:t>1,904,443 km2</a:t>
            </a:r>
          </a:p>
          <a:p>
            <a:pPr indent="-228600">
              <a:spcBef>
                <a:spcPct val="0"/>
              </a:spcBef>
            </a:pPr>
            <a:r>
              <a:rPr lang="en-US" altLang="en-US" sz="1800">
                <a:latin typeface="+mn-lt"/>
                <a:ea typeface="+mn-ea"/>
              </a:rPr>
              <a:t>No</a:t>
            </a:r>
            <a:r>
              <a:rPr lang="en-US" altLang="en-US" sz="1800" b="1">
                <a:latin typeface="+mn-lt"/>
                <a:ea typeface="+mn-ea"/>
              </a:rPr>
              <a:t> 7</a:t>
            </a:r>
            <a:r>
              <a:rPr lang="en-US" altLang="en-US" sz="1800" b="1" baseline="30000">
                <a:latin typeface="+mn-lt"/>
                <a:ea typeface="+mn-ea"/>
              </a:rPr>
              <a:t>th</a:t>
            </a:r>
            <a:r>
              <a:rPr lang="en-US" altLang="en-US" sz="1800" b="1">
                <a:latin typeface="+mn-lt"/>
                <a:ea typeface="+mn-ea"/>
              </a:rPr>
              <a:t> </a:t>
            </a:r>
            <a:r>
              <a:rPr lang="en-US" altLang="en-US" sz="1800">
                <a:latin typeface="+mn-lt"/>
                <a:ea typeface="+mn-ea"/>
              </a:rPr>
              <a:t>country with largest area in the world</a:t>
            </a:r>
          </a:p>
          <a:p>
            <a:pPr indent="-228600">
              <a:spcBef>
                <a:spcPct val="0"/>
              </a:spcBef>
            </a:pPr>
            <a:endParaRPr lang="en-US" altLang="en-US" sz="1800">
              <a:latin typeface="+mn-lt"/>
              <a:ea typeface="+mn-ea"/>
            </a:endParaRPr>
          </a:p>
          <a:p>
            <a:pPr indent="-228600">
              <a:spcBef>
                <a:spcPct val="0"/>
              </a:spcBef>
            </a:pPr>
            <a:endParaRPr lang="en-US" altLang="en-US" sz="1800">
              <a:latin typeface="+mn-lt"/>
              <a:ea typeface="+mn-ea"/>
            </a:endParaRPr>
          </a:p>
          <a:p>
            <a:pPr indent="-228600">
              <a:spcBef>
                <a:spcPct val="0"/>
              </a:spcBef>
            </a:pPr>
            <a:r>
              <a:rPr lang="en-US" altLang="en-US" sz="1800" b="1">
                <a:latin typeface="+mn-lt"/>
                <a:ea typeface="+mn-ea"/>
              </a:rPr>
              <a:t>Population: </a:t>
            </a:r>
          </a:p>
          <a:p>
            <a:pPr indent="-228600">
              <a:spcBef>
                <a:spcPct val="0"/>
              </a:spcBef>
            </a:pPr>
            <a:r>
              <a:rPr lang="en-US" altLang="en-US" sz="1800">
                <a:latin typeface="+mn-lt"/>
                <a:ea typeface="+mn-ea"/>
              </a:rPr>
              <a:t>More than 261 million (World’s 4</a:t>
            </a:r>
            <a:r>
              <a:rPr lang="en-US" altLang="en-US" sz="1800" baseline="30000">
                <a:latin typeface="+mn-lt"/>
                <a:ea typeface="+mn-ea"/>
              </a:rPr>
              <a:t>th</a:t>
            </a:r>
            <a:r>
              <a:rPr lang="en-US" altLang="en-US" sz="1800">
                <a:latin typeface="+mn-lt"/>
                <a:ea typeface="+mn-ea"/>
              </a:rPr>
              <a:t> most populous country)</a:t>
            </a:r>
          </a:p>
        </p:txBody>
      </p: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43573EFB-E773-46FC-B866-B57ED2E39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569741"/>
          </a:xfrm>
          <a:custGeom>
            <a:avLst/>
            <a:gdLst>
              <a:gd name="connsiteX0" fmla="*/ 2296028 w 2296028"/>
              <a:gd name="connsiteY0" fmla="*/ 3569741 h 3569741"/>
              <a:gd name="connsiteX1" fmla="*/ 459 w 2296028"/>
              <a:gd name="connsiteY1" fmla="*/ 3569741 h 3569741"/>
              <a:gd name="connsiteX2" fmla="*/ 0 w 2296028"/>
              <a:gd name="connsiteY2" fmla="*/ 3248180 h 3569741"/>
              <a:gd name="connsiteX3" fmla="*/ 2011607 w 2296028"/>
              <a:gd name="connsiteY3" fmla="*/ 3249283 h 3569741"/>
              <a:gd name="connsiteX4" fmla="*/ 2011607 w 2296028"/>
              <a:gd name="connsiteY4" fmla="*/ 0 h 3569741"/>
              <a:gd name="connsiteX5" fmla="*/ 2296028 w 2296028"/>
              <a:gd name="connsiteY5" fmla="*/ 0 h 356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6028" h="3569741">
                <a:moveTo>
                  <a:pt x="2296028" y="3569741"/>
                </a:moveTo>
                <a:lnTo>
                  <a:pt x="459" y="3569741"/>
                </a:lnTo>
                <a:cubicBezTo>
                  <a:pt x="-459" y="3458756"/>
                  <a:pt x="918" y="3359164"/>
                  <a:pt x="0" y="3248180"/>
                </a:cubicBezTo>
                <a:lnTo>
                  <a:pt x="2011607" y="3249283"/>
                </a:lnTo>
                <a:lnTo>
                  <a:pt x="2011607" y="0"/>
                </a:lnTo>
                <a:lnTo>
                  <a:pt x="229602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1093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590AE-41B0-426F-B379-71EAC3C59FC7}"/>
              </a:ext>
            </a:extLst>
          </p:cNvPr>
          <p:cNvSpPr/>
          <p:nvPr/>
        </p:nvSpPr>
        <p:spPr>
          <a:xfrm>
            <a:off x="6103938" y="0"/>
            <a:ext cx="6088062" cy="6858000"/>
          </a:xfrm>
          <a:prstGeom prst="rect">
            <a:avLst/>
          </a:prstGeom>
          <a:solidFill>
            <a:schemeClr val="bg2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864C83-5162-41D6-8DA6-A4DF20C7B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114221"/>
              </p:ext>
            </p:extLst>
          </p:nvPr>
        </p:nvGraphicFramePr>
        <p:xfrm>
          <a:off x="989013" y="1624013"/>
          <a:ext cx="10475912" cy="4024317"/>
        </p:xfrm>
        <a:graphic>
          <a:graphicData uri="http://schemas.openxmlformats.org/drawingml/2006/table">
            <a:tbl>
              <a:tblPr/>
              <a:tblGrid>
                <a:gridCol w="349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0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Russia 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Indonesia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 Total area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17,075,400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sq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km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(1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st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 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1,904,443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sq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km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(7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2. Population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146.5 million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260,6 million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3. GDP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USD 1,28 trillion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USD 1.004 trillion (2017)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4. GDP per capita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USD 10,038 (2017)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charset="0"/>
                        </a:rPr>
                        <a:t>USD 3,858 (2017)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5. Size of economy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12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th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15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th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6. Economic growth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1,5%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5.1%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7. Global Power Index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nd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14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th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8. Global Competitiveness Index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38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th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36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th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9. Global Peace Index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151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st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52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nd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10. Trading partners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China, Germany, Netherlands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China, Singapore, Japan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341" name="Title 1">
            <a:extLst>
              <a:ext uri="{FF2B5EF4-FFF2-40B4-BE49-F238E27FC236}">
                <a16:creationId xmlns:a16="http://schemas.microsoft.com/office/drawing/2014/main" id="{4FC794DB-B33A-4425-967B-2265FE3B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613" y="198438"/>
            <a:ext cx="4767262" cy="1325562"/>
          </a:xfrm>
        </p:spPr>
        <p:txBody>
          <a:bodyPr/>
          <a:lstStyle/>
          <a:p>
            <a:pPr algn="ctr" eaLnBrk="1" hangingPunct="1"/>
            <a:r>
              <a:rPr lang="en-US" altLang="en-US" sz="720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haroni" panose="02010803020104030203" pitchFamily="2" charset="-79"/>
              </a:rPr>
              <a:t>F</a:t>
            </a:r>
            <a:r>
              <a:rPr lang="en-US" altLang="en-US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haroni" panose="02010803020104030203" pitchFamily="2" charset="-79"/>
              </a:rPr>
              <a:t>acts &amp; </a:t>
            </a:r>
            <a:r>
              <a:rPr lang="en-US" altLang="en-US" sz="720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haroni" panose="02010803020104030203" pitchFamily="2" charset="-79"/>
              </a:rPr>
              <a:t>F</a:t>
            </a:r>
            <a:r>
              <a:rPr lang="en-US" altLang="en-US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haroni" panose="02010803020104030203" pitchFamily="2" charset="-79"/>
              </a:rPr>
              <a:t>igures</a:t>
            </a:r>
          </a:p>
        </p:txBody>
      </p:sp>
      <p:sp>
        <p:nvSpPr>
          <p:cNvPr id="12342" name="TextBox 2">
            <a:extLst>
              <a:ext uri="{FF2B5EF4-FFF2-40B4-BE49-F238E27FC236}">
                <a16:creationId xmlns:a16="http://schemas.microsoft.com/office/drawing/2014/main" id="{1A2531AC-1105-4908-A09E-962EC052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5905500"/>
            <a:ext cx="5180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i="1">
                <a:latin typeface="Arial" panose="020B0604020202020204" pitchFamily="34" charset="0"/>
              </a:rPr>
              <a:t>Sources: the economist, world bank, Institute for Economics and Peace, Global Firepower, and Federal Customs Service </a:t>
            </a:r>
            <a:endParaRPr lang="en-US" altLang="en-US" sz="1800" i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asian games 2018">
            <a:extLst>
              <a:ext uri="{FF2B5EF4-FFF2-40B4-BE49-F238E27FC236}">
                <a16:creationId xmlns:a16="http://schemas.microsoft.com/office/drawing/2014/main" id="{B94E2DE1-FF19-4D03-9D59-633C6CDB0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4" b="-1"/>
          <a:stretch/>
        </p:blipFill>
        <p:spPr bwMode="auto">
          <a:xfrm>
            <a:off x="4662931" y="-3041"/>
            <a:ext cx="7534660" cy="457504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Image result for world cup 2018">
            <a:extLst>
              <a:ext uri="{FF2B5EF4-FFF2-40B4-BE49-F238E27FC236}">
                <a16:creationId xmlns:a16="http://schemas.microsoft.com/office/drawing/2014/main" id="{DEB8E33B-C0DF-4416-9B2C-3B7551CFD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r="3926" b="-2"/>
          <a:stretch/>
        </p:blipFill>
        <p:spPr bwMode="auto">
          <a:xfrm>
            <a:off x="20" y="2319867"/>
            <a:ext cx="8181204" cy="4535019"/>
          </a:xfrm>
          <a:custGeom>
            <a:avLst/>
            <a:gdLst>
              <a:gd name="connsiteX0" fmla="*/ 0 w 8181224"/>
              <a:gd name="connsiteY0" fmla="*/ 0 h 4535019"/>
              <a:gd name="connsiteX1" fmla="*/ 4483100 w 8181224"/>
              <a:gd name="connsiteY1" fmla="*/ 0 h 4535019"/>
              <a:gd name="connsiteX2" fmla="*/ 4483100 w 8181224"/>
              <a:gd name="connsiteY2" fmla="*/ 2404532 h 4535019"/>
              <a:gd name="connsiteX3" fmla="*/ 8181224 w 8181224"/>
              <a:gd name="connsiteY3" fmla="*/ 2404532 h 4535019"/>
              <a:gd name="connsiteX4" fmla="*/ 8181224 w 8181224"/>
              <a:gd name="connsiteY4" fmla="*/ 4535019 h 4535019"/>
              <a:gd name="connsiteX5" fmla="*/ 0 w 8181224"/>
              <a:gd name="connsiteY5" fmla="*/ 4535019 h 453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81224" h="4535019">
                <a:moveTo>
                  <a:pt x="0" y="0"/>
                </a:moveTo>
                <a:lnTo>
                  <a:pt x="4483100" y="0"/>
                </a:lnTo>
                <a:lnTo>
                  <a:pt x="4483100" y="2404532"/>
                </a:lnTo>
                <a:lnTo>
                  <a:pt x="8181224" y="2404532"/>
                </a:lnTo>
                <a:lnTo>
                  <a:pt x="8181224" y="4535019"/>
                </a:lnTo>
                <a:lnTo>
                  <a:pt x="0" y="453501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1EA60E-0173-4D92-92B7-CBC4DEA274DE}"/>
              </a:ext>
            </a:extLst>
          </p:cNvPr>
          <p:cNvSpPr txBox="1"/>
          <p:nvPr/>
        </p:nvSpPr>
        <p:spPr>
          <a:xfrm>
            <a:off x="752352" y="521944"/>
            <a:ext cx="3331361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latin typeface="Baskerville Old Face" panose="02020602080505020303" pitchFamily="18" charset="0"/>
              </a:rPr>
              <a:t>18</a:t>
            </a:r>
            <a:r>
              <a:rPr lang="en-US" sz="2000" b="1" baseline="30000" dirty="0">
                <a:latin typeface="Baskerville Old Face" panose="02020602080505020303" pitchFamily="18" charset="0"/>
              </a:rPr>
              <a:t>th</a:t>
            </a:r>
            <a:r>
              <a:rPr lang="en-US" sz="2000" b="1" dirty="0">
                <a:latin typeface="Baskerville Old Face" panose="02020602080505020303" pitchFamily="18" charset="0"/>
              </a:rPr>
              <a:t> Asian Games</a:t>
            </a:r>
          </a:p>
          <a:p>
            <a:r>
              <a:rPr lang="en-US" sz="2000" b="1" dirty="0">
                <a:latin typeface="Baskerville Old Face" panose="02020602080505020303" pitchFamily="18" charset="0"/>
              </a:rPr>
              <a:t>18 August – 2 September 2018</a:t>
            </a:r>
          </a:p>
          <a:p>
            <a:r>
              <a:rPr lang="en-US" sz="2000" b="1" dirty="0">
                <a:latin typeface="Baskerville Old Face" panose="02020602080505020303" pitchFamily="18" charset="0"/>
              </a:rPr>
              <a:t>Indonesia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51373-E9A8-4B51-9559-F042C7410EA4}"/>
              </a:ext>
            </a:extLst>
          </p:cNvPr>
          <p:cNvSpPr txBox="1"/>
          <p:nvPr/>
        </p:nvSpPr>
        <p:spPr>
          <a:xfrm>
            <a:off x="8368114" y="5406140"/>
            <a:ext cx="2755603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Baskerville Old Face" panose="02020602080505020303" pitchFamily="18" charset="0"/>
              </a:rPr>
              <a:t>World Cup 2018</a:t>
            </a:r>
          </a:p>
          <a:p>
            <a:r>
              <a:rPr lang="en-US" sz="2000" b="1" dirty="0">
                <a:latin typeface="Baskerville Old Face" panose="02020602080505020303" pitchFamily="18" charset="0"/>
              </a:rPr>
              <a:t>14 June – 15 July 2018</a:t>
            </a:r>
          </a:p>
          <a:p>
            <a:r>
              <a:rPr lang="en-US" sz="2000" b="1" dirty="0">
                <a:latin typeface="Baskerville Old Face" panose="02020602080505020303" pitchFamily="18" charset="0"/>
              </a:rPr>
              <a:t>Russia</a:t>
            </a:r>
          </a:p>
        </p:txBody>
      </p:sp>
    </p:spTree>
    <p:extLst>
      <p:ext uri="{BB962C8B-B14F-4D97-AF65-F5344CB8AC3E}">
        <p14:creationId xmlns:p14="http://schemas.microsoft.com/office/powerpoint/2010/main" val="3475831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DFCB3-E150-4C88-B30A-F0CDE8490E64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Tolerance</a:t>
            </a:r>
          </a:p>
        </p:txBody>
      </p:sp>
      <p:cxnSp>
        <p:nvCxnSpPr>
          <p:cNvPr id="44051" name="Straight Connector 145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6" name="Picture 4" descr="Image result for Ð¼ÐµÑÐµÑÑ, ÑÑÐ°Ð¼, ÐºÐ°Ð·Ð°Ð½Ñ">
            <a:extLst>
              <a:ext uri="{FF2B5EF4-FFF2-40B4-BE49-F238E27FC236}">
                <a16:creationId xmlns:a16="http://schemas.microsoft.com/office/drawing/2014/main" id="{AA5569B2-F1F6-4823-89C6-B261D2803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7" r="23902" b="2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Image result for istiqlal, gereja">
            <a:extLst>
              <a:ext uri="{FF2B5EF4-FFF2-40B4-BE49-F238E27FC236}">
                <a16:creationId xmlns:a16="http://schemas.microsoft.com/office/drawing/2014/main" id="{9DB6EA3E-3266-437D-8F0B-7185C3628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5" r="2" b="2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0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8FEB4-0BCF-4B57-B8EE-34E4FCC47EFC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3rd Festival Indonesia in Moscow, 3-5 August 2018</a:t>
            </a:r>
          </a:p>
        </p:txBody>
      </p:sp>
      <p:pic>
        <p:nvPicPr>
          <p:cNvPr id="4" name="Picture 3" descr="A group of people wearing costumes&#10;&#10;Description generated with high confidence">
            <a:extLst>
              <a:ext uri="{FF2B5EF4-FFF2-40B4-BE49-F238E27FC236}">
                <a16:creationId xmlns:a16="http://schemas.microsoft.com/office/drawing/2014/main" id="{47CD3AD7-273F-4A9F-98CA-11C66235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0" b="-4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9" name="Picture 8" descr="A group of people in front of a crowd&#10;&#10;Description generated with very high confidence">
            <a:extLst>
              <a:ext uri="{FF2B5EF4-FFF2-40B4-BE49-F238E27FC236}">
                <a16:creationId xmlns:a16="http://schemas.microsoft.com/office/drawing/2014/main" id="{6B2C05B9-B360-46DC-AF5E-273618297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r="17392" b="-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1" name="Picture 10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2712AF68-81A8-4B16-8767-2FE0F0FD5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7" b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CABD170D-D0A5-4D4C-9A1E-DDD2E006D2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r="15428" b="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89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yellow dress&#10;&#10;Description generated with high confidence">
            <a:extLst>
              <a:ext uri="{FF2B5EF4-FFF2-40B4-BE49-F238E27FC236}">
                <a16:creationId xmlns:a16="http://schemas.microsoft.com/office/drawing/2014/main" id="{AD1F0108-2BF2-416E-8F67-4906763A3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2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6" name="Picture 5" descr="A picture containing text, grass, tree&#10;&#10;Description generated with very high confidence">
            <a:extLst>
              <a:ext uri="{FF2B5EF4-FFF2-40B4-BE49-F238E27FC236}">
                <a16:creationId xmlns:a16="http://schemas.microsoft.com/office/drawing/2014/main" id="{33F87854-CD9E-4FA7-97F0-FC1207BD3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87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2" name="Picture 11" descr="A group of people swimming in a pool of water&#10;&#10;Description generated with high confidence">
            <a:extLst>
              <a:ext uri="{FF2B5EF4-FFF2-40B4-BE49-F238E27FC236}">
                <a16:creationId xmlns:a16="http://schemas.microsoft.com/office/drawing/2014/main" id="{156C3112-31E2-416C-BB81-13DB065C0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7" b="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0" name="Picture 9" descr="A group of people standing next to an umbrella&#10;&#10;Description generated with very high confidence">
            <a:extLst>
              <a:ext uri="{FF2B5EF4-FFF2-40B4-BE49-F238E27FC236}">
                <a16:creationId xmlns:a16="http://schemas.microsoft.com/office/drawing/2014/main" id="{0A74038F-F760-4822-AA59-1DFDF364A8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1243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A93D51-AEF3-46CF-8A50-5E73FCEA8C26}"/>
              </a:ext>
            </a:extLst>
          </p:cNvPr>
          <p:cNvSpPr txBox="1"/>
          <p:nvPr/>
        </p:nvSpPr>
        <p:spPr>
          <a:xfrm>
            <a:off x="0" y="3717120"/>
            <a:ext cx="535323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The 3rd Festival Indonesia in Moscow, 3-5 August 2018</a:t>
            </a:r>
          </a:p>
        </p:txBody>
      </p:sp>
    </p:spTree>
    <p:extLst>
      <p:ext uri="{BB962C8B-B14F-4D97-AF65-F5344CB8AC3E}">
        <p14:creationId xmlns:p14="http://schemas.microsoft.com/office/powerpoint/2010/main" val="2762239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1017</Words>
  <Application>Microsoft Office PowerPoint</Application>
  <PresentationFormat>Widescreen</PresentationFormat>
  <Paragraphs>208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Wingdings</vt:lpstr>
      <vt:lpstr>Arial Black</vt:lpstr>
      <vt:lpstr>ＭＳ Ｐゴシック</vt:lpstr>
      <vt:lpstr>Baskerville Old Face</vt:lpstr>
      <vt:lpstr>Arial</vt:lpstr>
      <vt:lpstr>Aharoni</vt:lpstr>
      <vt:lpstr>Cambria</vt:lpstr>
      <vt:lpstr>Calibri Light</vt:lpstr>
      <vt:lpstr>Verdana</vt:lpstr>
      <vt:lpstr>Calibri</vt:lpstr>
      <vt:lpstr>Edwardian Script ITC</vt:lpstr>
      <vt:lpstr>Office Theme</vt:lpstr>
      <vt:lpstr>Chart</vt:lpstr>
      <vt:lpstr>PowerPoint Presentation</vt:lpstr>
      <vt:lpstr>Indonesia  and Russia</vt:lpstr>
      <vt:lpstr>PowerPoint Presentation</vt:lpstr>
      <vt:lpstr>PowerPoint Presentation</vt:lpstr>
      <vt:lpstr>Facts &amp; Figures</vt:lpstr>
      <vt:lpstr>PowerPoint Presentation</vt:lpstr>
      <vt:lpstr>PowerPoint Presentation</vt:lpstr>
      <vt:lpstr>PowerPoint Presentation</vt:lpstr>
      <vt:lpstr>PowerPoint Presentation</vt:lpstr>
      <vt:lpstr>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Casual Relationship</vt:lpstr>
      <vt:lpstr>New Era</vt:lpstr>
      <vt:lpstr>PowerPoint Presentation</vt:lpstr>
      <vt:lpstr>The Second Golden Era</vt:lpstr>
      <vt:lpstr>PowerPoint Presentation</vt:lpstr>
      <vt:lpstr>VI. What’s Next ?</vt:lpstr>
      <vt:lpstr>PowerPoint Presentation</vt:lpstr>
      <vt:lpstr>Total Bilateral Trade  Based on Russia’s Federal Custom Service (January – December; Million USD)</vt:lpstr>
      <vt:lpstr>Total trade between both countries increased by 25.16% (total reached USD 3.27 billion) in 2017.  Source: Russian Federal Custom Service </vt:lpstr>
      <vt:lpstr>PowerPoint Presentation</vt:lpstr>
      <vt:lpstr>PowerPoint Presentation</vt:lpstr>
      <vt:lpstr>What’s Next  ?</vt:lpstr>
      <vt:lpstr>Coordination Mechanism 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KBRI MOSCOW</dc:creator>
  <cp:lastModifiedBy>KBRI MOSCOW</cp:lastModifiedBy>
  <cp:revision>12</cp:revision>
  <cp:lastPrinted>2018-09-05T07:51:05Z</cp:lastPrinted>
  <dcterms:created xsi:type="dcterms:W3CDTF">2018-09-04T09:43:26Z</dcterms:created>
  <dcterms:modified xsi:type="dcterms:W3CDTF">2018-09-05T10:35:45Z</dcterms:modified>
</cp:coreProperties>
</file>